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5"/>
  </p:sldMasterIdLst>
  <p:sldIdLst>
    <p:sldId id="256" r:id="rId6"/>
    <p:sldId id="260" r:id="rId7"/>
    <p:sldId id="261" r:id="rId8"/>
    <p:sldId id="257" r:id="rId9"/>
    <p:sldId id="262" r:id="rId10"/>
    <p:sldId id="264" r:id="rId11"/>
    <p:sldId id="265" r:id="rId12"/>
    <p:sldId id="266" r:id="rId13"/>
    <p:sldId id="293" r:id="rId14"/>
    <p:sldId id="294" r:id="rId15"/>
    <p:sldId id="295" r:id="rId16"/>
    <p:sldId id="296" r:id="rId17"/>
    <p:sldId id="267" r:id="rId18"/>
    <p:sldId id="269" r:id="rId19"/>
    <p:sldId id="277" r:id="rId20"/>
    <p:sldId id="278" r:id="rId21"/>
    <p:sldId id="280" r:id="rId22"/>
    <p:sldId id="271" r:id="rId23"/>
    <p:sldId id="279" r:id="rId24"/>
    <p:sldId id="288" r:id="rId25"/>
    <p:sldId id="289" r:id="rId26"/>
    <p:sldId id="286" r:id="rId27"/>
    <p:sldId id="273" r:id="rId28"/>
    <p:sldId id="290" r:id="rId29"/>
    <p:sldId id="291" r:id="rId30"/>
    <p:sldId id="292" r:id="rId31"/>
    <p:sldId id="287" r:id="rId32"/>
    <p:sldId id="281" r:id="rId33"/>
    <p:sldId id="282" r:id="rId34"/>
    <p:sldId id="283" r:id="rId35"/>
    <p:sldId id="284" r:id="rId36"/>
    <p:sldId id="285" r:id="rId37"/>
    <p:sldId id="275" r:id="rId38"/>
    <p:sldId id="276" r:id="rId39"/>
    <p:sldId id="263" r:id="rId40"/>
  </p:sldIdLst>
  <p:sldSz cx="12192000" cy="6858000"/>
  <p:notesSz cx="6858000" cy="9144000"/>
  <p:embeddedFontLst>
    <p:embeddedFont>
      <p:font typeface="Technika" panose="00000500000000000000" pitchFamily="2" charset="-18"/>
      <p:regular r:id="rId41"/>
      <p:bold r:id="rId42"/>
      <p:italic r:id="rId43"/>
      <p:boldItalic r:id="rId44"/>
    </p:embeddedFont>
    <p:embeddedFont>
      <p:font typeface="Technika-Bold" panose="00000600000000000000" charset="-18"/>
      <p:regular r:id="rId45"/>
      <p:bold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24" autoAdjust="0"/>
    <p:restoredTop sz="94660"/>
  </p:normalViewPr>
  <p:slideViewPr>
    <p:cSldViewPr snapToGrid="0">
      <p:cViewPr varScale="1">
        <p:scale>
          <a:sx n="90" d="100"/>
          <a:sy n="90"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5.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5" y="5"/>
            <a:ext cx="12189425" cy="6857935"/>
          </a:xfrm>
          <a:prstGeom prst="rect">
            <a:avLst/>
          </a:prstGeom>
        </p:spPr>
      </p:pic>
      <p:sp>
        <p:nvSpPr>
          <p:cNvPr id="2" name="Title 1"/>
          <p:cNvSpPr>
            <a:spLocks noGrp="1"/>
          </p:cNvSpPr>
          <p:nvPr>
            <p:ph type="ctrTitle" hasCustomPrompt="1"/>
          </p:nvPr>
        </p:nvSpPr>
        <p:spPr>
          <a:xfrm>
            <a:off x="1440000" y="1800006"/>
            <a:ext cx="10315592" cy="1446663"/>
          </a:xfrm>
        </p:spPr>
        <p:txBody>
          <a:bodyPr anchor="t"/>
          <a:lstStyle>
            <a:lvl1pPr algn="l">
              <a:defRPr lang="cs-CZ" sz="4800" b="1" i="0" u="none" strike="noStrike" kern="4800" baseline="0" smtClean="0">
                <a:solidFill>
                  <a:schemeClr val="bg1"/>
                </a:solidFill>
                <a:latin typeface="Technika-Bold" panose="00000600000000000000" pitchFamily="50" charset="-18"/>
              </a:defRPr>
            </a:lvl1pPr>
          </a:lstStyle>
          <a:p>
            <a:r>
              <a:rPr lang="cs-CZ" sz="4800" b="1" i="0" u="none" strike="noStrike" baseline="0" dirty="0">
                <a:latin typeface="Technika-Bold" panose="00000600000000000000" pitchFamily="50" charset="-18"/>
              </a:rPr>
              <a:t>TITUL PREZENTACE</a:t>
            </a:r>
            <a:br>
              <a:rPr lang="cs-CZ" sz="4800" b="1" i="0" u="none" strike="noStrike" baseline="0" dirty="0">
                <a:latin typeface="Technika-Bold" panose="00000600000000000000" pitchFamily="50" charset="-18"/>
              </a:rPr>
            </a:br>
            <a:r>
              <a:rPr lang="cs-CZ" sz="4800" b="1" i="0" u="none" strike="noStrike" baseline="0" dirty="0">
                <a:latin typeface="Technika-Bold" panose="00000600000000000000" pitchFamily="50" charset="-18"/>
              </a:rPr>
              <a:t>PODTITUL</a:t>
            </a:r>
            <a:endParaRPr lang="en-US" dirty="0"/>
          </a:p>
        </p:txBody>
      </p:sp>
      <p:sp>
        <p:nvSpPr>
          <p:cNvPr id="3" name="Subtitle 2"/>
          <p:cNvSpPr>
            <a:spLocks noGrp="1"/>
          </p:cNvSpPr>
          <p:nvPr>
            <p:ph type="subTitle" idx="1" hasCustomPrompt="1"/>
          </p:nvPr>
        </p:nvSpPr>
        <p:spPr>
          <a:xfrm>
            <a:off x="1440003" y="3441737"/>
            <a:ext cx="10315591" cy="1771721"/>
          </a:xfrm>
        </p:spPr>
        <p:txBody>
          <a:bodyPr/>
          <a:lstStyle>
            <a:lvl1pPr marL="0" indent="0" algn="l">
              <a:buNone/>
              <a:defRPr lang="cs-CZ" sz="2400" b="1" i="0" u="none" strike="noStrike" kern="2800" baseline="0" smtClean="0">
                <a:solidFill>
                  <a:schemeClr val="bg1"/>
                </a:solidFill>
                <a:latin typeface="Technika-Bold" panose="00000600000000000000" pitchFamily="50" charset="-18"/>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cs-CZ" dirty="0"/>
              <a:t>NÁZEV FAKULTY A PRACOVIŠTĚ</a:t>
            </a:r>
            <a:br>
              <a:rPr lang="en-US" dirty="0"/>
            </a:br>
            <a:r>
              <a:rPr lang="cs-CZ" dirty="0"/>
              <a:t>AUTOR/TITUL JMÉNO PŘÍJMENÍ</a:t>
            </a:r>
            <a:br>
              <a:rPr lang="en-US" dirty="0"/>
            </a:br>
            <a:r>
              <a:rPr lang="cs-CZ" dirty="0"/>
              <a:t>DATUM</a:t>
            </a:r>
          </a:p>
        </p:txBody>
      </p:sp>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4" y="274320"/>
            <a:ext cx="1774853" cy="864565"/>
          </a:xfrm>
          <a:prstGeom prst="rect">
            <a:avLst/>
          </a:prstGeom>
        </p:spPr>
      </p:pic>
    </p:spTree>
    <p:extLst>
      <p:ext uri="{BB962C8B-B14F-4D97-AF65-F5344CB8AC3E}">
        <p14:creationId xmlns:p14="http://schemas.microsoft.com/office/powerpoint/2010/main" val="14979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12189291" cy="6857859"/>
          </a:xfrm>
          <a:prstGeom prst="rect">
            <a:avLst/>
          </a:prstGeom>
        </p:spPr>
      </p:pic>
      <p:sp>
        <p:nvSpPr>
          <p:cNvPr id="8" name="Title 1"/>
          <p:cNvSpPr>
            <a:spLocks noGrp="1"/>
          </p:cNvSpPr>
          <p:nvPr>
            <p:ph type="ctrTitle" hasCustomPrompt="1"/>
          </p:nvPr>
        </p:nvSpPr>
        <p:spPr>
          <a:xfrm>
            <a:off x="1440000" y="1800006"/>
            <a:ext cx="10315592" cy="1446663"/>
          </a:xfrm>
        </p:spPr>
        <p:txBody>
          <a:bodyPr anchor="t"/>
          <a:lstStyle>
            <a:lvl1pPr algn="l">
              <a:defRPr lang="cs-CZ" sz="4800" b="1" i="0" u="none" strike="noStrike" kern="4800" baseline="0" smtClean="0">
                <a:solidFill>
                  <a:schemeClr val="tx1"/>
                </a:solidFill>
                <a:latin typeface="Technika-Bold" panose="00000600000000000000" pitchFamily="50" charset="-18"/>
              </a:defRPr>
            </a:lvl1pPr>
          </a:lstStyle>
          <a:p>
            <a:r>
              <a:rPr lang="cs-CZ" sz="4800" b="1" i="0" u="none" strike="noStrike" baseline="0" dirty="0">
                <a:latin typeface="Technika-Bold" panose="00000600000000000000" pitchFamily="50" charset="-18"/>
              </a:rPr>
              <a:t>TITUL PREZENTACE</a:t>
            </a:r>
            <a:br>
              <a:rPr lang="cs-CZ" sz="4800" b="1" i="0" u="none" strike="noStrike" baseline="0" dirty="0">
                <a:latin typeface="Technika-Bold" panose="00000600000000000000" pitchFamily="50" charset="-18"/>
              </a:rPr>
            </a:br>
            <a:r>
              <a:rPr lang="cs-CZ" sz="4800" b="1" i="0" u="none" strike="noStrike" baseline="0" dirty="0">
                <a:latin typeface="Technika-Bold" panose="00000600000000000000" pitchFamily="50" charset="-18"/>
              </a:rPr>
              <a:t>PODTITUL</a:t>
            </a:r>
            <a:endParaRPr lang="en-US" dirty="0"/>
          </a:p>
        </p:txBody>
      </p:sp>
      <p:sp>
        <p:nvSpPr>
          <p:cNvPr id="9" name="Subtitle 2"/>
          <p:cNvSpPr>
            <a:spLocks noGrp="1"/>
          </p:cNvSpPr>
          <p:nvPr>
            <p:ph type="subTitle" idx="1" hasCustomPrompt="1"/>
          </p:nvPr>
        </p:nvSpPr>
        <p:spPr>
          <a:xfrm>
            <a:off x="1440003" y="3441737"/>
            <a:ext cx="10315591" cy="1771721"/>
          </a:xfrm>
        </p:spPr>
        <p:txBody>
          <a:bodyPr/>
          <a:lstStyle>
            <a:lvl1pPr marL="0" indent="0" algn="l">
              <a:buNone/>
              <a:defRPr lang="cs-CZ" sz="2400" b="1" i="0" u="none" strike="noStrike" kern="2800" baseline="0" smtClean="0">
                <a:solidFill>
                  <a:schemeClr val="tx1"/>
                </a:solidFill>
                <a:latin typeface="Technika-Bold" panose="00000600000000000000" pitchFamily="50" charset="-18"/>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cs-CZ" dirty="0"/>
              <a:t>NÁZEV FAKULTY A PRACOVIŠTĚ</a:t>
            </a:r>
            <a:br>
              <a:rPr lang="en-US" dirty="0"/>
            </a:br>
            <a:r>
              <a:rPr lang="cs-CZ" dirty="0"/>
              <a:t>AUTOR/TITUL JMÉNO PŘÍJMENÍ</a:t>
            </a:r>
            <a:br>
              <a:rPr lang="en-US" dirty="0"/>
            </a:br>
            <a:r>
              <a:rPr lang="cs-CZ" dirty="0"/>
              <a:t>DATUM</a:t>
            </a:r>
          </a:p>
        </p:txBody>
      </p:sp>
      <p:pic>
        <p:nvPicPr>
          <p:cNvPr id="10" name="Picture 2" descr="https://www.email.cz/download/i/J_cdaADwWifiayZrAXd9jpkdWor_gYe_4QlhA3zsTzSB0jpv76wY4UUYT-LRJNvubDBn-to/logo_cvut.jpg">
            <a:extLst>
              <a:ext uri="{FF2B5EF4-FFF2-40B4-BE49-F238E27FC236}">
                <a16:creationId xmlns:a16="http://schemas.microsoft.com/office/drawing/2014/main" id="{1AAF0576-1BCA-482D-BF5A-F20E7352857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0005" y="274324"/>
            <a:ext cx="1770611" cy="86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0000" y="1800000"/>
            <a:ext cx="10392000" cy="1087934"/>
          </a:xfrm>
        </p:spPr>
        <p:txBody>
          <a:bodyPr anchor="t"/>
          <a:lstStyle>
            <a:lvl1pPr>
              <a:defRPr sz="2800" kern="2800" baseline="0">
                <a:latin typeface="Technika-Bold" panose="00000600000000000000" pitchFamily="50" charset="-18"/>
              </a:defRPr>
            </a:lvl1pPr>
          </a:lstStyle>
          <a:p>
            <a:r>
              <a:rPr lang="cs-CZ" dirty="0"/>
              <a:t>PODTITUL</a:t>
            </a:r>
            <a:endParaRPr lang="en-US" dirty="0"/>
          </a:p>
        </p:txBody>
      </p:sp>
      <p:sp>
        <p:nvSpPr>
          <p:cNvPr id="3" name="Content Placeholder 2"/>
          <p:cNvSpPr>
            <a:spLocks noGrp="1"/>
          </p:cNvSpPr>
          <p:nvPr>
            <p:ph idx="1" hasCustomPrompt="1"/>
          </p:nvPr>
        </p:nvSpPr>
        <p:spPr>
          <a:xfrm>
            <a:off x="1439999" y="3059766"/>
            <a:ext cx="10392000" cy="3528000"/>
          </a:xfrm>
        </p:spPr>
        <p:txBody>
          <a:bodyPr>
            <a:normAutofit/>
          </a:bodyPr>
          <a:lstStyle>
            <a:lvl1pPr marL="0" indent="0">
              <a:buNone/>
              <a:defRPr sz="2000" kern="3000" baseline="0">
                <a:latin typeface="Technika-Bold" panose="00000600000000000000" pitchFamily="50" charset="-18"/>
              </a:defRPr>
            </a:lvl1pPr>
          </a:lstStyle>
          <a:p>
            <a:pPr lvl="0"/>
            <a:r>
              <a:rPr lang="cs-CZ" dirty="0"/>
              <a:t>VLOŽIT TEXT</a:t>
            </a:r>
            <a:endParaRPr lang="en-US" dirty="0"/>
          </a:p>
        </p:txBody>
      </p:sp>
    </p:spTree>
    <p:extLst>
      <p:ext uri="{BB962C8B-B14F-4D97-AF65-F5344CB8AC3E}">
        <p14:creationId xmlns:p14="http://schemas.microsoft.com/office/powerpoint/2010/main" val="27684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69597" y="1800001"/>
            <a:ext cx="10262400" cy="4788000"/>
          </a:xfrm>
        </p:spPr>
        <p:txBody>
          <a:bodyPr>
            <a:normAutofit/>
          </a:bodyPr>
          <a:lstStyle>
            <a:lvl1pPr marL="0" indent="0">
              <a:buNone/>
              <a:defRPr sz="2000" kern="3000" baseline="0">
                <a:latin typeface="Technika-Bold" panose="00000600000000000000" pitchFamily="50" charset="-18"/>
              </a:defRPr>
            </a:lvl1pPr>
          </a:lstStyle>
          <a:p>
            <a:pPr lvl="0"/>
            <a:r>
              <a:rPr lang="cs-CZ" dirty="0"/>
              <a:t>VLOŽIT OBRÁZEK</a:t>
            </a:r>
            <a:endParaRPr lang="en-US" dirty="0"/>
          </a:p>
        </p:txBody>
      </p:sp>
    </p:spTree>
    <p:extLst>
      <p:ext uri="{BB962C8B-B14F-4D97-AF65-F5344CB8AC3E}">
        <p14:creationId xmlns:p14="http://schemas.microsoft.com/office/powerpoint/2010/main" val="123419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rázek">
    <p:spTree>
      <p:nvGrpSpPr>
        <p:cNvPr id="1" name=""/>
        <p:cNvGrpSpPr/>
        <p:nvPr/>
      </p:nvGrpSpPr>
      <p:grpSpPr>
        <a:xfrm>
          <a:off x="0" y="0"/>
          <a:ext cx="0" cy="0"/>
          <a:chOff x="0" y="0"/>
          <a:chExt cx="0" cy="0"/>
        </a:xfrm>
      </p:grpSpPr>
      <p:sp>
        <p:nvSpPr>
          <p:cNvPr id="4" name="Obdélník 3"/>
          <p:cNvSpPr/>
          <p:nvPr userDrawn="1"/>
        </p:nvSpPr>
        <p:spPr>
          <a:xfrm>
            <a:off x="2756858" y="368300"/>
            <a:ext cx="9184943" cy="12284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sz="1800" dirty="0"/>
          </a:p>
        </p:txBody>
      </p:sp>
      <p:sp>
        <p:nvSpPr>
          <p:cNvPr id="3" name="Content Placeholder 2"/>
          <p:cNvSpPr>
            <a:spLocks noGrp="1"/>
          </p:cNvSpPr>
          <p:nvPr>
            <p:ph idx="1" hasCustomPrompt="1"/>
          </p:nvPr>
        </p:nvSpPr>
        <p:spPr>
          <a:xfrm>
            <a:off x="360000" y="270000"/>
            <a:ext cx="11472000" cy="6318000"/>
          </a:xfrm>
        </p:spPr>
        <p:txBody>
          <a:bodyPr>
            <a:normAutofit/>
          </a:bodyPr>
          <a:lstStyle>
            <a:lvl1pPr marL="0" indent="0" algn="ctr">
              <a:buNone/>
              <a:defRPr sz="2000" kern="3000" baseline="0">
                <a:latin typeface="Technika-Bold" panose="00000600000000000000" pitchFamily="50" charset="-18"/>
              </a:defRPr>
            </a:lvl1pPr>
          </a:lstStyle>
          <a:p>
            <a:pPr lvl="0"/>
            <a:r>
              <a:rPr lang="cs-CZ" dirty="0"/>
              <a:t>VLOŽIT OBRÁZEK</a:t>
            </a:r>
            <a:endParaRPr lang="en-US" dirty="0"/>
          </a:p>
        </p:txBody>
      </p:sp>
    </p:spTree>
    <p:extLst>
      <p:ext uri="{BB962C8B-B14F-4D97-AF65-F5344CB8AC3E}">
        <p14:creationId xmlns:p14="http://schemas.microsoft.com/office/powerpoint/2010/main" val="1420733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000" y="1440005"/>
            <a:ext cx="10392000" cy="1325563"/>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1440000" y="2880000"/>
            <a:ext cx="10392000" cy="3708000"/>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pic>
        <p:nvPicPr>
          <p:cNvPr id="1026" name="Picture 2" descr="https://www.email.cz/download/i/J_cdaADwWifiayZrAXd9jpkdWor_gYe_4QlhA3zsTzSB0jpv76wY4UUYT-LRJNvubDBn-to/logo_cvut.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60005" y="274324"/>
            <a:ext cx="1770611" cy="86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3655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5" r:id="rId4"/>
    <p:sldLayoutId id="2147483684" r:id="rId5"/>
  </p:sldLayoutIdLst>
  <p:txStyles>
    <p:titleStyle>
      <a:lvl1pPr algn="l" defTabSz="914354" rtl="0" eaLnBrk="1" latinLnBrk="0" hangingPunct="1">
        <a:lnSpc>
          <a:spcPct val="90000"/>
        </a:lnSpc>
        <a:spcBef>
          <a:spcPct val="0"/>
        </a:spcBef>
        <a:buNone/>
        <a:defRPr sz="4400" kern="1200">
          <a:solidFill>
            <a:schemeClr val="tx1"/>
          </a:solidFill>
          <a:latin typeface="Technika-Bold" panose="00000600000000000000" pitchFamily="50" charset="-18"/>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Technika" panose="00000600000000000000" pitchFamily="50" charset="-18"/>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17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app.iprpraha.cz/apl/app/ortofoto-archiv/" TargetMode="External"/><Relationship Id="rId2" Type="http://schemas.openxmlformats.org/officeDocument/2006/relationships/hyperlink" Target="https://ags.cuzk.cz/archiv/" TargetMode="External"/><Relationship Id="rId1" Type="http://schemas.openxmlformats.org/officeDocument/2006/relationships/slideLayout" Target="../slideLayouts/slideLayout3.xml"/><Relationship Id="rId6" Type="http://schemas.openxmlformats.org/officeDocument/2006/relationships/hyperlink" Target="https://www.unrealengine.com/en-US/twinmotion" TargetMode="External"/><Relationship Id="rId5" Type="http://schemas.openxmlformats.org/officeDocument/2006/relationships/hyperlink" Target="https://graphisoft.com/" TargetMode="External"/><Relationship Id="rId4" Type="http://schemas.openxmlformats.org/officeDocument/2006/relationships/hyperlink" Target="https://www.youtube.com/watch?v=Gy5UHK4EeM8"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lan.app.iprpraha.cz/vykresy/" TargetMode="External"/><Relationship Id="rId2" Type="http://schemas.openxmlformats.org/officeDocument/2006/relationships/hyperlink" Target="https://www.youtube.com/watch?v=8a-HfNE3EIo" TargetMode="External"/><Relationship Id="rId1" Type="http://schemas.openxmlformats.org/officeDocument/2006/relationships/slideLayout" Target="../slideLayouts/slideLayout3.xml"/><Relationship Id="rId4" Type="http://schemas.openxmlformats.org/officeDocument/2006/relationships/hyperlink" Target="https://app.iprpraha.cz/apl/app/vykresyUP/"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ctrTitle"/>
          </p:nvPr>
        </p:nvSpPr>
        <p:spPr/>
        <p:txBody>
          <a:bodyPr/>
          <a:lstStyle/>
          <a:p>
            <a:r>
              <a:rPr lang="en-GB" dirty="0"/>
              <a:t>European cultural centre MUSEION</a:t>
            </a:r>
          </a:p>
        </p:txBody>
      </p:sp>
      <p:sp>
        <p:nvSpPr>
          <p:cNvPr id="11" name="Podnadpis 10"/>
          <p:cNvSpPr>
            <a:spLocks noGrp="1"/>
          </p:cNvSpPr>
          <p:nvPr>
            <p:ph type="subTitle" idx="1"/>
          </p:nvPr>
        </p:nvSpPr>
        <p:spPr/>
        <p:txBody>
          <a:bodyPr>
            <a:normAutofit/>
          </a:bodyPr>
          <a:lstStyle/>
          <a:p>
            <a:r>
              <a:rPr lang="cs-CZ" dirty="0"/>
              <a:t>Mario Barra</a:t>
            </a:r>
          </a:p>
          <a:p>
            <a:r>
              <a:rPr lang="cs-CZ" dirty="0"/>
              <a:t>Design studio EFLER, FA CTU in Prague</a:t>
            </a:r>
          </a:p>
          <a:p>
            <a:r>
              <a:rPr lang="en-GB" dirty="0"/>
              <a:t>1</a:t>
            </a:r>
            <a:r>
              <a:rPr lang="en-GB" baseline="30000" dirty="0"/>
              <a:t>st</a:t>
            </a:r>
            <a:r>
              <a:rPr lang="cs-CZ" dirty="0"/>
              <a:t> </a:t>
            </a:r>
            <a:r>
              <a:rPr lang="en-GB" dirty="0"/>
              <a:t>of June 2021</a:t>
            </a:r>
          </a:p>
        </p:txBody>
      </p:sp>
    </p:spTree>
    <p:extLst>
      <p:ext uri="{BB962C8B-B14F-4D97-AF65-F5344CB8AC3E}">
        <p14:creationId xmlns:p14="http://schemas.microsoft.com/office/powerpoint/2010/main" val="18445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D71460-8A9D-40A3-ABCB-449DE4D7C761}"/>
              </a:ext>
            </a:extLst>
          </p:cNvPr>
          <p:cNvSpPr>
            <a:spLocks noGrp="1"/>
          </p:cNvSpPr>
          <p:nvPr>
            <p:ph type="title"/>
          </p:nvPr>
        </p:nvSpPr>
        <p:spPr/>
        <p:txBody>
          <a:bodyPr/>
          <a:lstStyle/>
          <a:p>
            <a:r>
              <a:rPr lang="en-GB" dirty="0"/>
              <a:t>Surroundings</a:t>
            </a:r>
          </a:p>
        </p:txBody>
      </p:sp>
      <p:pic>
        <p:nvPicPr>
          <p:cNvPr id="5" name="Zástupný obsah 4">
            <a:extLst>
              <a:ext uri="{FF2B5EF4-FFF2-40B4-BE49-F238E27FC236}">
                <a16:creationId xmlns:a16="http://schemas.microsoft.com/office/drawing/2014/main" id="{B8648E7A-41C5-4AC0-AC49-10CC2D1A96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484717" y="673768"/>
            <a:ext cx="7347283" cy="5510462"/>
          </a:xfrm>
        </p:spPr>
      </p:pic>
      <p:pic>
        <p:nvPicPr>
          <p:cNvPr id="4" name="Obrázek 3" descr="Obsah obrázku obří dopravní uzel&#10;&#10;Popis byl vytvořen automaticky">
            <a:extLst>
              <a:ext uri="{FF2B5EF4-FFF2-40B4-BE49-F238E27FC236}">
                <a16:creationId xmlns:a16="http://schemas.microsoft.com/office/drawing/2014/main" id="{552A0876-5BEA-4754-9624-ABF8F0BD7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02" y="2830250"/>
            <a:ext cx="3743673" cy="3353981"/>
          </a:xfrm>
          <a:prstGeom prst="rect">
            <a:avLst/>
          </a:prstGeom>
        </p:spPr>
      </p:pic>
      <p:sp>
        <p:nvSpPr>
          <p:cNvPr id="6" name="Ovál 5">
            <a:extLst>
              <a:ext uri="{FF2B5EF4-FFF2-40B4-BE49-F238E27FC236}">
                <a16:creationId xmlns:a16="http://schemas.microsoft.com/office/drawing/2014/main" id="{EBF7264E-778E-4381-B062-AF82D3D2D8B0}"/>
              </a:ext>
            </a:extLst>
          </p:cNvPr>
          <p:cNvSpPr/>
          <p:nvPr/>
        </p:nvSpPr>
        <p:spPr>
          <a:xfrm>
            <a:off x="2176338" y="4687714"/>
            <a:ext cx="157100" cy="1571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51614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D71460-8A9D-40A3-ABCB-449DE4D7C761}"/>
              </a:ext>
            </a:extLst>
          </p:cNvPr>
          <p:cNvSpPr>
            <a:spLocks noGrp="1"/>
          </p:cNvSpPr>
          <p:nvPr>
            <p:ph type="title"/>
          </p:nvPr>
        </p:nvSpPr>
        <p:spPr/>
        <p:txBody>
          <a:bodyPr/>
          <a:lstStyle/>
          <a:p>
            <a:r>
              <a:rPr lang="en-GB" dirty="0"/>
              <a:t>Surroundings</a:t>
            </a:r>
          </a:p>
        </p:txBody>
      </p:sp>
      <p:pic>
        <p:nvPicPr>
          <p:cNvPr id="5" name="Zástupný obsah 4">
            <a:extLst>
              <a:ext uri="{FF2B5EF4-FFF2-40B4-BE49-F238E27FC236}">
                <a16:creationId xmlns:a16="http://schemas.microsoft.com/office/drawing/2014/main" id="{B8648E7A-41C5-4AC0-AC49-10CC2D1A96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484717" y="673768"/>
            <a:ext cx="7347283" cy="5510462"/>
          </a:xfrm>
        </p:spPr>
      </p:pic>
      <p:pic>
        <p:nvPicPr>
          <p:cNvPr id="4" name="Obrázek 3" descr="Obsah obrázku obří dopravní uzel&#10;&#10;Popis byl vytvořen automaticky">
            <a:extLst>
              <a:ext uri="{FF2B5EF4-FFF2-40B4-BE49-F238E27FC236}">
                <a16:creationId xmlns:a16="http://schemas.microsoft.com/office/drawing/2014/main" id="{332BD1F2-44F2-4DD4-B21C-792CA6C19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02" y="2830250"/>
            <a:ext cx="3743673" cy="3353981"/>
          </a:xfrm>
          <a:prstGeom prst="rect">
            <a:avLst/>
          </a:prstGeom>
        </p:spPr>
      </p:pic>
      <p:sp>
        <p:nvSpPr>
          <p:cNvPr id="6" name="Ovál 5">
            <a:extLst>
              <a:ext uri="{FF2B5EF4-FFF2-40B4-BE49-F238E27FC236}">
                <a16:creationId xmlns:a16="http://schemas.microsoft.com/office/drawing/2014/main" id="{9870D346-754D-4A80-BE6E-64F4046D1BBC}"/>
              </a:ext>
            </a:extLst>
          </p:cNvPr>
          <p:cNvSpPr/>
          <p:nvPr/>
        </p:nvSpPr>
        <p:spPr>
          <a:xfrm>
            <a:off x="2321407" y="4567398"/>
            <a:ext cx="157100" cy="1571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671032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D71460-8A9D-40A3-ABCB-449DE4D7C761}"/>
              </a:ext>
            </a:extLst>
          </p:cNvPr>
          <p:cNvSpPr>
            <a:spLocks noGrp="1"/>
          </p:cNvSpPr>
          <p:nvPr>
            <p:ph type="title"/>
          </p:nvPr>
        </p:nvSpPr>
        <p:spPr/>
        <p:txBody>
          <a:bodyPr/>
          <a:lstStyle/>
          <a:p>
            <a:r>
              <a:rPr lang="en-GB" dirty="0"/>
              <a:t>Surroundings</a:t>
            </a:r>
          </a:p>
        </p:txBody>
      </p:sp>
      <p:pic>
        <p:nvPicPr>
          <p:cNvPr id="5" name="Zástupný obsah 4">
            <a:extLst>
              <a:ext uri="{FF2B5EF4-FFF2-40B4-BE49-F238E27FC236}">
                <a16:creationId xmlns:a16="http://schemas.microsoft.com/office/drawing/2014/main" id="{B8648E7A-41C5-4AC0-AC49-10CC2D1A96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484717" y="673768"/>
            <a:ext cx="7347283" cy="5510462"/>
          </a:xfrm>
        </p:spPr>
      </p:pic>
      <p:pic>
        <p:nvPicPr>
          <p:cNvPr id="4" name="Obrázek 3" descr="Obsah obrázku obří dopravní uzel&#10;&#10;Popis byl vytvořen automaticky">
            <a:extLst>
              <a:ext uri="{FF2B5EF4-FFF2-40B4-BE49-F238E27FC236}">
                <a16:creationId xmlns:a16="http://schemas.microsoft.com/office/drawing/2014/main" id="{E5C96B6C-526D-419D-A75C-0116EA17E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02" y="2830250"/>
            <a:ext cx="3743673" cy="3353981"/>
          </a:xfrm>
          <a:prstGeom prst="rect">
            <a:avLst/>
          </a:prstGeom>
        </p:spPr>
      </p:pic>
      <p:sp>
        <p:nvSpPr>
          <p:cNvPr id="6" name="Ovál 5">
            <a:extLst>
              <a:ext uri="{FF2B5EF4-FFF2-40B4-BE49-F238E27FC236}">
                <a16:creationId xmlns:a16="http://schemas.microsoft.com/office/drawing/2014/main" id="{69984AF4-138F-433A-8FD2-4A46D851DE7C}"/>
              </a:ext>
            </a:extLst>
          </p:cNvPr>
          <p:cNvSpPr/>
          <p:nvPr/>
        </p:nvSpPr>
        <p:spPr>
          <a:xfrm>
            <a:off x="2273280" y="4591462"/>
            <a:ext cx="157100" cy="1571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89677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A34D3A3-50AD-46EE-97A5-365A463F7E9C}"/>
              </a:ext>
            </a:extLst>
          </p:cNvPr>
          <p:cNvSpPr>
            <a:spLocks noGrp="1"/>
          </p:cNvSpPr>
          <p:nvPr>
            <p:ph type="ctrTitle"/>
          </p:nvPr>
        </p:nvSpPr>
        <p:spPr/>
        <p:txBody>
          <a:bodyPr/>
          <a:lstStyle/>
          <a:p>
            <a:br>
              <a:rPr lang="cs-CZ" dirty="0"/>
            </a:br>
            <a:r>
              <a:rPr lang="en-GB" dirty="0"/>
              <a:t>Building α</a:t>
            </a:r>
          </a:p>
        </p:txBody>
      </p:sp>
      <p:sp>
        <p:nvSpPr>
          <p:cNvPr id="5" name="Podnadpis 4">
            <a:extLst>
              <a:ext uri="{FF2B5EF4-FFF2-40B4-BE49-F238E27FC236}">
                <a16:creationId xmlns:a16="http://schemas.microsoft.com/office/drawing/2014/main" id="{F7BF8011-8790-4795-A059-E8C1FE7F07AE}"/>
              </a:ext>
            </a:extLst>
          </p:cNvPr>
          <p:cNvSpPr>
            <a:spLocks noGrp="1"/>
          </p:cNvSpPr>
          <p:nvPr>
            <p:ph type="subTitle" idx="1"/>
          </p:nvPr>
        </p:nvSpPr>
        <p:spPr/>
        <p:txBody>
          <a:bodyPr/>
          <a:lstStyle/>
          <a:p>
            <a:r>
              <a:rPr lang="en-GB" dirty="0"/>
              <a:t>Archive</a:t>
            </a:r>
          </a:p>
          <a:p>
            <a:r>
              <a:rPr lang="en-GB" dirty="0"/>
              <a:t>Classrooms</a:t>
            </a:r>
          </a:p>
          <a:p>
            <a:r>
              <a:rPr lang="en-GB" dirty="0"/>
              <a:t>Offices</a:t>
            </a:r>
          </a:p>
        </p:txBody>
      </p:sp>
    </p:spTree>
    <p:extLst>
      <p:ext uri="{BB962C8B-B14F-4D97-AF65-F5344CB8AC3E}">
        <p14:creationId xmlns:p14="http://schemas.microsoft.com/office/powerpoint/2010/main" val="3359150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1</a:t>
            </a:r>
            <a:r>
              <a:rPr lang="en-GB" baseline="30000" dirty="0"/>
              <a:t>st</a:t>
            </a:r>
            <a:r>
              <a:rPr lang="cs-CZ" dirty="0"/>
              <a:t> </a:t>
            </a:r>
            <a:r>
              <a:rPr lang="en-GB" dirty="0"/>
              <a:t>floor</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274" t="5332" r="17540" b="28150"/>
          <a:stretch/>
        </p:blipFill>
        <p:spPr>
          <a:xfrm rot="5400000">
            <a:off x="6190516" y="-568082"/>
            <a:ext cx="4538194" cy="7464774"/>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4" t="72292" r="12488" b="1478"/>
          <a:stretch/>
        </p:blipFill>
        <p:spPr>
          <a:xfrm>
            <a:off x="156410" y="4103163"/>
            <a:ext cx="4451955" cy="2660477"/>
          </a:xfrm>
          <a:prstGeom prst="rect">
            <a:avLst/>
          </a:prstGeom>
        </p:spPr>
      </p:pic>
    </p:spTree>
    <p:extLst>
      <p:ext uri="{BB962C8B-B14F-4D97-AF65-F5344CB8AC3E}">
        <p14:creationId xmlns:p14="http://schemas.microsoft.com/office/powerpoint/2010/main" val="152494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Basement</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018" t="5402" r="20307" b="28043"/>
          <a:stretch/>
        </p:blipFill>
        <p:spPr>
          <a:xfrm rot="5400000">
            <a:off x="6155290" y="-708502"/>
            <a:ext cx="4376996" cy="7399201"/>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02" t="70869" r="13654"/>
          <a:stretch/>
        </p:blipFill>
        <p:spPr>
          <a:xfrm>
            <a:off x="0" y="3970067"/>
            <a:ext cx="4403556" cy="2868277"/>
          </a:xfrm>
          <a:prstGeom prst="rect">
            <a:avLst/>
          </a:prstGeom>
        </p:spPr>
      </p:pic>
    </p:spTree>
    <p:extLst>
      <p:ext uri="{BB962C8B-B14F-4D97-AF65-F5344CB8AC3E}">
        <p14:creationId xmlns:p14="http://schemas.microsoft.com/office/powerpoint/2010/main" val="250521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cs-CZ" dirty="0"/>
              <a:t>2</a:t>
            </a:r>
            <a:r>
              <a:rPr lang="en-GB" baseline="30000" dirty="0"/>
              <a:t>nd</a:t>
            </a:r>
            <a:r>
              <a:rPr lang="cs-CZ" dirty="0"/>
              <a:t> </a:t>
            </a:r>
            <a:r>
              <a:rPr lang="en-GB" dirty="0"/>
              <a:t>floor</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549" t="5402" r="17125" b="27668"/>
          <a:stretch/>
        </p:blipFill>
        <p:spPr>
          <a:xfrm rot="5400000">
            <a:off x="5917426" y="-619730"/>
            <a:ext cx="4784770" cy="7764379"/>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3" t="70367" r="12233" b="-518"/>
          <a:stretch/>
        </p:blipFill>
        <p:spPr>
          <a:xfrm>
            <a:off x="120316" y="3970067"/>
            <a:ext cx="4307305" cy="2871526"/>
          </a:xfrm>
          <a:prstGeom prst="rect">
            <a:avLst/>
          </a:prstGeom>
        </p:spPr>
      </p:pic>
    </p:spTree>
    <p:extLst>
      <p:ext uri="{BB962C8B-B14F-4D97-AF65-F5344CB8AC3E}">
        <p14:creationId xmlns:p14="http://schemas.microsoft.com/office/powerpoint/2010/main" val="168407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View and section</a:t>
            </a:r>
          </a:p>
        </p:txBody>
      </p:sp>
      <p:pic>
        <p:nvPicPr>
          <p:cNvPr id="8" name="Zástupný obsah 7">
            <a:extLst>
              <a:ext uri="{FF2B5EF4-FFF2-40B4-BE49-F238E27FC236}">
                <a16:creationId xmlns:a16="http://schemas.microsoft.com/office/drawing/2014/main" id="{E0A8BBCF-899B-40E9-BC09-865A5A1AC7B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471" t="5708" r="1724" b="57471"/>
          <a:stretch/>
        </p:blipFill>
        <p:spPr>
          <a:xfrm>
            <a:off x="144379" y="2569199"/>
            <a:ext cx="7122695" cy="4084264"/>
          </a:xfrm>
        </p:spPr>
      </p:pic>
      <p:pic>
        <p:nvPicPr>
          <p:cNvPr id="10" name="Obrázek 9">
            <a:extLst>
              <a:ext uri="{FF2B5EF4-FFF2-40B4-BE49-F238E27FC236}">
                <a16:creationId xmlns:a16="http://schemas.microsoft.com/office/drawing/2014/main" id="{EB697C22-1569-437F-974D-7C28E9DE7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52" r="8734" b="52281"/>
          <a:stretch/>
        </p:blipFill>
        <p:spPr>
          <a:xfrm>
            <a:off x="7808495" y="619570"/>
            <a:ext cx="3801978" cy="5119494"/>
          </a:xfrm>
          <a:prstGeom prst="rect">
            <a:avLst/>
          </a:prstGeom>
        </p:spPr>
      </p:pic>
    </p:spTree>
    <p:extLst>
      <p:ext uri="{BB962C8B-B14F-4D97-AF65-F5344CB8AC3E}">
        <p14:creationId xmlns:p14="http://schemas.microsoft.com/office/powerpoint/2010/main" val="209057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A34D3A3-50AD-46EE-97A5-365A463F7E9C}"/>
              </a:ext>
            </a:extLst>
          </p:cNvPr>
          <p:cNvSpPr>
            <a:spLocks noGrp="1"/>
          </p:cNvSpPr>
          <p:nvPr>
            <p:ph type="ctrTitle"/>
          </p:nvPr>
        </p:nvSpPr>
        <p:spPr/>
        <p:txBody>
          <a:bodyPr/>
          <a:lstStyle/>
          <a:p>
            <a:br>
              <a:rPr lang="cs-CZ" dirty="0"/>
            </a:br>
            <a:r>
              <a:rPr lang="en-GB" dirty="0"/>
              <a:t>Building </a:t>
            </a:r>
            <a:r>
              <a:rPr lang="el-GR" dirty="0"/>
              <a:t>β</a:t>
            </a:r>
            <a:endParaRPr lang="en-GB" dirty="0"/>
          </a:p>
        </p:txBody>
      </p:sp>
      <p:sp>
        <p:nvSpPr>
          <p:cNvPr id="5" name="Podnadpis 4">
            <a:extLst>
              <a:ext uri="{FF2B5EF4-FFF2-40B4-BE49-F238E27FC236}">
                <a16:creationId xmlns:a16="http://schemas.microsoft.com/office/drawing/2014/main" id="{F7BF8011-8790-4795-A059-E8C1FE7F07AE}"/>
              </a:ext>
            </a:extLst>
          </p:cNvPr>
          <p:cNvSpPr>
            <a:spLocks noGrp="1"/>
          </p:cNvSpPr>
          <p:nvPr>
            <p:ph type="subTitle" idx="1"/>
          </p:nvPr>
        </p:nvSpPr>
        <p:spPr/>
        <p:txBody>
          <a:bodyPr/>
          <a:lstStyle/>
          <a:p>
            <a:r>
              <a:rPr lang="en-GB" dirty="0"/>
              <a:t>Multifunctional hall</a:t>
            </a:r>
          </a:p>
          <a:p>
            <a:r>
              <a:rPr lang="en-GB" dirty="0"/>
              <a:t>Bar</a:t>
            </a:r>
          </a:p>
          <a:p>
            <a:r>
              <a:rPr lang="en-GB" dirty="0"/>
              <a:t>View on the Veleslavín chateau</a:t>
            </a:r>
          </a:p>
        </p:txBody>
      </p:sp>
    </p:spTree>
    <p:extLst>
      <p:ext uri="{BB962C8B-B14F-4D97-AF65-F5344CB8AC3E}">
        <p14:creationId xmlns:p14="http://schemas.microsoft.com/office/powerpoint/2010/main" val="279332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1</a:t>
            </a:r>
            <a:r>
              <a:rPr lang="en-GB" baseline="30000" dirty="0"/>
              <a:t>st</a:t>
            </a:r>
            <a:r>
              <a:rPr lang="cs-CZ" dirty="0"/>
              <a:t> </a:t>
            </a:r>
            <a:r>
              <a:rPr lang="en-GB" dirty="0"/>
              <a:t>floor</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2237" t="1839" r="24548" b="21481"/>
          <a:stretch/>
        </p:blipFill>
        <p:spPr>
          <a:xfrm rot="5400000">
            <a:off x="4047783" y="-486000"/>
            <a:ext cx="4096433" cy="10278761"/>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52" t="77841" r="10997"/>
          <a:stretch/>
        </p:blipFill>
        <p:spPr>
          <a:xfrm>
            <a:off x="4259763" y="559226"/>
            <a:ext cx="4752473" cy="2328708"/>
          </a:xfrm>
          <a:prstGeom prst="rect">
            <a:avLst/>
          </a:prstGeom>
        </p:spPr>
      </p:pic>
    </p:spTree>
    <p:extLst>
      <p:ext uri="{BB962C8B-B14F-4D97-AF65-F5344CB8AC3E}">
        <p14:creationId xmlns:p14="http://schemas.microsoft.com/office/powerpoint/2010/main" val="3896184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CDE586-5FE6-4FE4-9661-B481867CF700}"/>
              </a:ext>
            </a:extLst>
          </p:cNvPr>
          <p:cNvSpPr>
            <a:spLocks noGrp="1"/>
          </p:cNvSpPr>
          <p:nvPr>
            <p:ph type="title"/>
          </p:nvPr>
        </p:nvSpPr>
        <p:spPr/>
        <p:txBody>
          <a:bodyPr/>
          <a:lstStyle/>
          <a:p>
            <a:r>
              <a:rPr lang="cs-CZ" dirty="0"/>
              <a:t>Česká verze anotace</a:t>
            </a:r>
          </a:p>
        </p:txBody>
      </p:sp>
      <p:sp>
        <p:nvSpPr>
          <p:cNvPr id="3" name="Zástupný obsah 2">
            <a:extLst>
              <a:ext uri="{FF2B5EF4-FFF2-40B4-BE49-F238E27FC236}">
                <a16:creationId xmlns:a16="http://schemas.microsoft.com/office/drawing/2014/main" id="{FCBE5B2C-BDFA-46DF-A9E9-0A9C1A98241F}"/>
              </a:ext>
            </a:extLst>
          </p:cNvPr>
          <p:cNvSpPr>
            <a:spLocks noGrp="1"/>
          </p:cNvSpPr>
          <p:nvPr>
            <p:ph idx="1"/>
          </p:nvPr>
        </p:nvSpPr>
        <p:spPr/>
        <p:txBody>
          <a:bodyPr>
            <a:normAutofit/>
          </a:bodyPr>
          <a:lstStyle/>
          <a:p>
            <a:r>
              <a:rPr lang="cs-CZ" b="1" dirty="0"/>
              <a:t>MUSEION </a:t>
            </a:r>
            <a:r>
              <a:rPr lang="cs-CZ" dirty="0"/>
              <a:t>je víceúčelový soubor staveb Evropského kulturního institutu, nacházejícího se v pražské čtvrti Veleslavín na místě současného autosalonu. Hlavním úkolem projektu bylo ukázat novou podobu jádra této urbanisticky opomenuté části Prahy, včetně návrhu náměstí, prostoru pro setkávání, který v těchto místech až na výjimky chybí. </a:t>
            </a:r>
          </a:p>
          <a:p>
            <a:r>
              <a:rPr lang="cs-CZ" dirty="0"/>
              <a:t>Kulturní institut je rozdělený do tří objektů, navržených v harmonii s původní vernakulární zástavbou, v nichž se nacházejí kavárna, knihovna, multifunkční kulturní sál, učebny, archiv a kanceláře správy. Všechny tři budovy jsou orientovány směrem k novému náměstí a Veleslavínské ulici, zároveň komunikují se zadním, poloveřejným dvorem. Ten může v letních měsících sloužit ke kulturním akcím, včetně amfiteátru, který kopíruje zvyšující se terén. </a:t>
            </a:r>
          </a:p>
        </p:txBody>
      </p:sp>
    </p:spTree>
    <p:extLst>
      <p:ext uri="{BB962C8B-B14F-4D97-AF65-F5344CB8AC3E}">
        <p14:creationId xmlns:p14="http://schemas.microsoft.com/office/powerpoint/2010/main" val="4058397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Basement</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097" t="1563" r="24671" b="26771"/>
          <a:stretch/>
        </p:blipFill>
        <p:spPr>
          <a:xfrm rot="5400000">
            <a:off x="4269675" y="-369511"/>
            <a:ext cx="4374549" cy="9801506"/>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97" t="72601" r="13138"/>
          <a:stretch/>
        </p:blipFill>
        <p:spPr>
          <a:xfrm>
            <a:off x="4452268" y="218833"/>
            <a:ext cx="4378911" cy="2669101"/>
          </a:xfrm>
          <a:prstGeom prst="rect">
            <a:avLst/>
          </a:prstGeom>
        </p:spPr>
      </p:pic>
    </p:spTree>
    <p:extLst>
      <p:ext uri="{BB962C8B-B14F-4D97-AF65-F5344CB8AC3E}">
        <p14:creationId xmlns:p14="http://schemas.microsoft.com/office/powerpoint/2010/main" val="908327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cs-CZ" dirty="0"/>
              <a:t>2</a:t>
            </a:r>
            <a:r>
              <a:rPr lang="en-GB" baseline="30000" dirty="0"/>
              <a:t>nd</a:t>
            </a:r>
            <a:r>
              <a:rPr lang="cs-CZ" dirty="0"/>
              <a:t> </a:t>
            </a:r>
            <a:r>
              <a:rPr lang="en-GB" dirty="0"/>
              <a:t>floor</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978" t="1563" r="23790" b="25940"/>
          <a:stretch/>
        </p:blipFill>
        <p:spPr>
          <a:xfrm rot="5400000">
            <a:off x="4170700" y="-184736"/>
            <a:ext cx="4312036" cy="9773435"/>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97" t="74151" r="13138" b="9315"/>
          <a:stretch/>
        </p:blipFill>
        <p:spPr>
          <a:xfrm>
            <a:off x="4280819" y="813415"/>
            <a:ext cx="4710362" cy="1732548"/>
          </a:xfrm>
          <a:prstGeom prst="rect">
            <a:avLst/>
          </a:prstGeom>
        </p:spPr>
      </p:pic>
    </p:spTree>
    <p:extLst>
      <p:ext uri="{BB962C8B-B14F-4D97-AF65-F5344CB8AC3E}">
        <p14:creationId xmlns:p14="http://schemas.microsoft.com/office/powerpoint/2010/main" val="4090712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View and section</a:t>
            </a:r>
          </a:p>
        </p:txBody>
      </p:sp>
      <p:pic>
        <p:nvPicPr>
          <p:cNvPr id="5" name="Zástupný obsah 7">
            <a:extLst>
              <a:ext uri="{FF2B5EF4-FFF2-40B4-BE49-F238E27FC236}">
                <a16:creationId xmlns:a16="http://schemas.microsoft.com/office/drawing/2014/main" id="{BFC38F25-29C4-4AE0-9013-4CA3F02B89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97" t="7804" r="3269" b="63294"/>
          <a:stretch/>
        </p:blipFill>
        <p:spPr>
          <a:xfrm>
            <a:off x="192505" y="2974780"/>
            <a:ext cx="7074569" cy="3151919"/>
          </a:xfrm>
          <a:prstGeom prst="rect">
            <a:avLst/>
          </a:prstGeom>
        </p:spPr>
      </p:pic>
      <p:pic>
        <p:nvPicPr>
          <p:cNvPr id="6" name="Obrázek 5">
            <a:extLst>
              <a:ext uri="{FF2B5EF4-FFF2-40B4-BE49-F238E27FC236}">
                <a16:creationId xmlns:a16="http://schemas.microsoft.com/office/drawing/2014/main" id="{9E96C6CF-64EA-456B-B7B0-E9BB7901A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362" r="9787" b="50763"/>
          <a:stretch/>
        </p:blipFill>
        <p:spPr>
          <a:xfrm>
            <a:off x="7784430" y="569755"/>
            <a:ext cx="3826043" cy="5343822"/>
          </a:xfrm>
          <a:prstGeom prst="rect">
            <a:avLst/>
          </a:prstGeom>
        </p:spPr>
      </p:pic>
    </p:spTree>
    <p:extLst>
      <p:ext uri="{BB962C8B-B14F-4D97-AF65-F5344CB8AC3E}">
        <p14:creationId xmlns:p14="http://schemas.microsoft.com/office/powerpoint/2010/main" val="4180597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A34D3A3-50AD-46EE-97A5-365A463F7E9C}"/>
              </a:ext>
            </a:extLst>
          </p:cNvPr>
          <p:cNvSpPr>
            <a:spLocks noGrp="1"/>
          </p:cNvSpPr>
          <p:nvPr>
            <p:ph type="ctrTitle"/>
          </p:nvPr>
        </p:nvSpPr>
        <p:spPr/>
        <p:txBody>
          <a:bodyPr/>
          <a:lstStyle/>
          <a:p>
            <a:br>
              <a:rPr lang="cs-CZ" dirty="0"/>
            </a:br>
            <a:r>
              <a:rPr lang="en-GB" dirty="0"/>
              <a:t>Building </a:t>
            </a:r>
            <a:r>
              <a:rPr lang="el-GR" dirty="0"/>
              <a:t>γ</a:t>
            </a:r>
            <a:endParaRPr lang="en-GB" dirty="0"/>
          </a:p>
        </p:txBody>
      </p:sp>
      <p:sp>
        <p:nvSpPr>
          <p:cNvPr id="5" name="Podnadpis 4">
            <a:extLst>
              <a:ext uri="{FF2B5EF4-FFF2-40B4-BE49-F238E27FC236}">
                <a16:creationId xmlns:a16="http://schemas.microsoft.com/office/drawing/2014/main" id="{F7BF8011-8790-4795-A059-E8C1FE7F07AE}"/>
              </a:ext>
            </a:extLst>
          </p:cNvPr>
          <p:cNvSpPr>
            <a:spLocks noGrp="1"/>
          </p:cNvSpPr>
          <p:nvPr>
            <p:ph type="subTitle" idx="1"/>
          </p:nvPr>
        </p:nvSpPr>
        <p:spPr/>
        <p:txBody>
          <a:bodyPr/>
          <a:lstStyle/>
          <a:p>
            <a:r>
              <a:rPr lang="en-GB" dirty="0"/>
              <a:t>Coffee</a:t>
            </a:r>
          </a:p>
          <a:p>
            <a:r>
              <a:rPr lang="en-GB" dirty="0"/>
              <a:t>Library</a:t>
            </a:r>
          </a:p>
          <a:p>
            <a:r>
              <a:rPr lang="en-GB" dirty="0"/>
              <a:t>Information point</a:t>
            </a:r>
          </a:p>
        </p:txBody>
      </p:sp>
    </p:spTree>
    <p:extLst>
      <p:ext uri="{BB962C8B-B14F-4D97-AF65-F5344CB8AC3E}">
        <p14:creationId xmlns:p14="http://schemas.microsoft.com/office/powerpoint/2010/main" val="2871619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1</a:t>
            </a:r>
            <a:r>
              <a:rPr lang="en-GB" baseline="30000" dirty="0"/>
              <a:t>st</a:t>
            </a:r>
            <a:r>
              <a:rPr lang="cs-CZ" dirty="0"/>
              <a:t> </a:t>
            </a:r>
            <a:r>
              <a:rPr lang="en-GB" dirty="0"/>
              <a:t>floor</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454" t="2160" r="17916" b="22446"/>
          <a:stretch/>
        </p:blipFill>
        <p:spPr>
          <a:xfrm rot="5400000">
            <a:off x="4178787" y="352746"/>
            <a:ext cx="4407928" cy="8602579"/>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28" t="77252" r="11678" b="6215"/>
          <a:stretch/>
        </p:blipFill>
        <p:spPr>
          <a:xfrm>
            <a:off x="3753852" y="538136"/>
            <a:ext cx="5257801" cy="1911935"/>
          </a:xfrm>
          <a:prstGeom prst="rect">
            <a:avLst/>
          </a:prstGeom>
        </p:spPr>
      </p:pic>
    </p:spTree>
    <p:extLst>
      <p:ext uri="{BB962C8B-B14F-4D97-AF65-F5344CB8AC3E}">
        <p14:creationId xmlns:p14="http://schemas.microsoft.com/office/powerpoint/2010/main" val="1675753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Basement</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757" t="7825" r="17742" b="22494"/>
          <a:stretch/>
        </p:blipFill>
        <p:spPr>
          <a:xfrm rot="5400000">
            <a:off x="3834063" y="661172"/>
            <a:ext cx="4523874" cy="7889464"/>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24" t="77163" r="14181" b="3859"/>
          <a:stretch/>
        </p:blipFill>
        <p:spPr>
          <a:xfrm>
            <a:off x="4428205" y="806115"/>
            <a:ext cx="4415006" cy="1968301"/>
          </a:xfrm>
          <a:prstGeom prst="rect">
            <a:avLst/>
          </a:prstGeom>
        </p:spPr>
      </p:pic>
    </p:spTree>
    <p:extLst>
      <p:ext uri="{BB962C8B-B14F-4D97-AF65-F5344CB8AC3E}">
        <p14:creationId xmlns:p14="http://schemas.microsoft.com/office/powerpoint/2010/main" val="3174796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cs-CZ" dirty="0"/>
              <a:t>2</a:t>
            </a:r>
            <a:r>
              <a:rPr lang="en-GB" baseline="30000" dirty="0"/>
              <a:t>nd</a:t>
            </a:r>
            <a:r>
              <a:rPr lang="cs-CZ" dirty="0"/>
              <a:t> </a:t>
            </a:r>
            <a:r>
              <a:rPr lang="en-GB" dirty="0"/>
              <a:t>floor</a:t>
            </a:r>
          </a:p>
        </p:txBody>
      </p:sp>
      <p:pic>
        <p:nvPicPr>
          <p:cNvPr id="5" name="Zástupný obsah 4">
            <a:extLst>
              <a:ext uri="{FF2B5EF4-FFF2-40B4-BE49-F238E27FC236}">
                <a16:creationId xmlns:a16="http://schemas.microsoft.com/office/drawing/2014/main" id="{2B89104E-300E-4128-AB24-876AFE490E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030" t="7825" r="17469" b="22494"/>
          <a:stretch/>
        </p:blipFill>
        <p:spPr>
          <a:xfrm rot="5400000">
            <a:off x="3836607" y="663067"/>
            <a:ext cx="4518785" cy="7880586"/>
          </a:xfrm>
        </p:spPr>
      </p:pic>
      <p:pic>
        <p:nvPicPr>
          <p:cNvPr id="6" name="Zástupný obsah 4">
            <a:extLst>
              <a:ext uri="{FF2B5EF4-FFF2-40B4-BE49-F238E27FC236}">
                <a16:creationId xmlns:a16="http://schemas.microsoft.com/office/drawing/2014/main" id="{4C89BB44-4D19-492A-9804-397AD0F745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69" t="77517" r="13960" b="5550"/>
          <a:stretch/>
        </p:blipFill>
        <p:spPr>
          <a:xfrm>
            <a:off x="3491162" y="806116"/>
            <a:ext cx="5209674" cy="1946924"/>
          </a:xfrm>
          <a:prstGeom prst="rect">
            <a:avLst/>
          </a:prstGeom>
        </p:spPr>
      </p:pic>
    </p:spTree>
    <p:extLst>
      <p:ext uri="{BB962C8B-B14F-4D97-AF65-F5344CB8AC3E}">
        <p14:creationId xmlns:p14="http://schemas.microsoft.com/office/powerpoint/2010/main" val="794331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View and section</a:t>
            </a:r>
          </a:p>
        </p:txBody>
      </p:sp>
      <p:pic>
        <p:nvPicPr>
          <p:cNvPr id="5" name="Zástupný obsah 7">
            <a:extLst>
              <a:ext uri="{FF2B5EF4-FFF2-40B4-BE49-F238E27FC236}">
                <a16:creationId xmlns:a16="http://schemas.microsoft.com/office/drawing/2014/main" id="{714DD7A1-64F4-4273-9976-BC48F14FBB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090" t="14571" r="15425" b="63294"/>
          <a:stretch/>
        </p:blipFill>
        <p:spPr>
          <a:xfrm>
            <a:off x="192506" y="2887934"/>
            <a:ext cx="7158789" cy="3320465"/>
          </a:xfrm>
        </p:spPr>
      </p:pic>
      <p:pic>
        <p:nvPicPr>
          <p:cNvPr id="6" name="Obrázek 5">
            <a:extLst>
              <a:ext uri="{FF2B5EF4-FFF2-40B4-BE49-F238E27FC236}">
                <a16:creationId xmlns:a16="http://schemas.microsoft.com/office/drawing/2014/main" id="{E6B1F395-26FA-4206-934C-1CF849FD68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5" r="10120" b="52643"/>
          <a:stretch/>
        </p:blipFill>
        <p:spPr>
          <a:xfrm>
            <a:off x="7916779" y="513233"/>
            <a:ext cx="3621506" cy="5249997"/>
          </a:xfrm>
          <a:prstGeom prst="rect">
            <a:avLst/>
          </a:prstGeom>
        </p:spPr>
      </p:pic>
    </p:spTree>
    <p:extLst>
      <p:ext uri="{BB962C8B-B14F-4D97-AF65-F5344CB8AC3E}">
        <p14:creationId xmlns:p14="http://schemas.microsoft.com/office/powerpoint/2010/main" val="3963003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descr="Obsah obrázku dům, exteriér, obytné&#10;&#10;Popis byl vytvořen automaticky">
            <a:extLst>
              <a:ext uri="{FF2B5EF4-FFF2-40B4-BE49-F238E27FC236}">
                <a16:creationId xmlns:a16="http://schemas.microsoft.com/office/drawing/2014/main" id="{B220ECF0-323A-4CDD-B97D-43F8CE60D30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27" y="1800225"/>
            <a:ext cx="8511822" cy="4787900"/>
          </a:xfrm>
        </p:spPr>
      </p:pic>
    </p:spTree>
    <p:extLst>
      <p:ext uri="{BB962C8B-B14F-4D97-AF65-F5344CB8AC3E}">
        <p14:creationId xmlns:p14="http://schemas.microsoft.com/office/powerpoint/2010/main" val="1076908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descr="Obsah obrázku strom, exteriér, budova&#10;&#10;Popis byl vytvořen automaticky">
            <a:extLst>
              <a:ext uri="{FF2B5EF4-FFF2-40B4-BE49-F238E27FC236}">
                <a16:creationId xmlns:a16="http://schemas.microsoft.com/office/drawing/2014/main" id="{97928A70-9FE0-4AD1-8F42-B4E64116103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27" y="1800225"/>
            <a:ext cx="8511822" cy="4787900"/>
          </a:xfrm>
        </p:spPr>
      </p:pic>
    </p:spTree>
    <p:extLst>
      <p:ext uri="{BB962C8B-B14F-4D97-AF65-F5344CB8AC3E}">
        <p14:creationId xmlns:p14="http://schemas.microsoft.com/office/powerpoint/2010/main" val="3671704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270034-3672-43FE-B309-91D4F2DE068F}"/>
              </a:ext>
            </a:extLst>
          </p:cNvPr>
          <p:cNvSpPr>
            <a:spLocks noGrp="1"/>
          </p:cNvSpPr>
          <p:nvPr>
            <p:ph type="title"/>
          </p:nvPr>
        </p:nvSpPr>
        <p:spPr/>
        <p:txBody>
          <a:bodyPr/>
          <a:lstStyle/>
          <a:p>
            <a:r>
              <a:rPr lang="en-GB" dirty="0"/>
              <a:t>English version of annotation</a:t>
            </a:r>
          </a:p>
        </p:txBody>
      </p:sp>
      <p:sp>
        <p:nvSpPr>
          <p:cNvPr id="3" name="Zástupný obsah 2">
            <a:extLst>
              <a:ext uri="{FF2B5EF4-FFF2-40B4-BE49-F238E27FC236}">
                <a16:creationId xmlns:a16="http://schemas.microsoft.com/office/drawing/2014/main" id="{FAF78DE4-5C14-4B6B-8DA7-AC51B4981217}"/>
              </a:ext>
            </a:extLst>
          </p:cNvPr>
          <p:cNvSpPr>
            <a:spLocks noGrp="1"/>
          </p:cNvSpPr>
          <p:nvPr>
            <p:ph idx="1"/>
          </p:nvPr>
        </p:nvSpPr>
        <p:spPr/>
        <p:txBody>
          <a:bodyPr>
            <a:normAutofit/>
          </a:bodyPr>
          <a:lstStyle/>
          <a:p>
            <a:r>
              <a:rPr lang="en-GB" b="1" dirty="0"/>
              <a:t>MUSEION </a:t>
            </a:r>
            <a:r>
              <a:rPr lang="en-GB" dirty="0"/>
              <a:t>is a multicultural set of buildings of the European cultural institute, located in Prague quarter Veleslavín, at the place of present car show. Main task of the project was to show new shape of the centre of this urbanistically omitted part of Prague, including design of a square, meeting place, which is, except few parks, missing. </a:t>
            </a:r>
          </a:p>
          <a:p>
            <a:r>
              <a:rPr lang="en-GB" dirty="0"/>
              <a:t>The Cultural institute is divided into three buildings, designed in harmony with former vernacular buildings, where is located café, library, multipurpose cultural hall, classrooms, archive, and administration offices. All buildings are oriented into the new square and Veleslavínská str., at the same time communicating with the back, semi-public yard. It could be used for summer cultural events, including the amphitheatre, copying the rising terrain. </a:t>
            </a:r>
          </a:p>
        </p:txBody>
      </p:sp>
    </p:spTree>
    <p:extLst>
      <p:ext uri="{BB962C8B-B14F-4D97-AF65-F5344CB8AC3E}">
        <p14:creationId xmlns:p14="http://schemas.microsoft.com/office/powerpoint/2010/main" val="2334952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descr="Obsah obrázku strom, exteriér, rostlina&#10;&#10;Popis byl vytvořen automaticky">
            <a:extLst>
              <a:ext uri="{FF2B5EF4-FFF2-40B4-BE49-F238E27FC236}">
                <a16:creationId xmlns:a16="http://schemas.microsoft.com/office/drawing/2014/main" id="{8266D814-A858-4258-958F-FCA3C55D216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27" y="1800225"/>
            <a:ext cx="8511822" cy="4787900"/>
          </a:xfrm>
        </p:spPr>
      </p:pic>
    </p:spTree>
    <p:extLst>
      <p:ext uri="{BB962C8B-B14F-4D97-AF65-F5344CB8AC3E}">
        <p14:creationId xmlns:p14="http://schemas.microsoft.com/office/powerpoint/2010/main" val="1311424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descr="Obsah obrázku dům, exteriér, budova&#10;&#10;Popis byl vytvořen automaticky">
            <a:extLst>
              <a:ext uri="{FF2B5EF4-FFF2-40B4-BE49-F238E27FC236}">
                <a16:creationId xmlns:a16="http://schemas.microsoft.com/office/drawing/2014/main" id="{55907F0D-D574-4648-88BE-16FB606F556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27" y="1800225"/>
            <a:ext cx="8511822" cy="4787900"/>
          </a:xfrm>
        </p:spPr>
      </p:pic>
    </p:spTree>
    <p:extLst>
      <p:ext uri="{BB962C8B-B14F-4D97-AF65-F5344CB8AC3E}">
        <p14:creationId xmlns:p14="http://schemas.microsoft.com/office/powerpoint/2010/main" val="451952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1987C48E-6927-44F2-88AB-E6C074E804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27" y="1800225"/>
            <a:ext cx="8511822" cy="4787900"/>
          </a:xfrm>
        </p:spPr>
      </p:pic>
    </p:spTree>
    <p:extLst>
      <p:ext uri="{BB962C8B-B14F-4D97-AF65-F5344CB8AC3E}">
        <p14:creationId xmlns:p14="http://schemas.microsoft.com/office/powerpoint/2010/main" val="3681116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en-GB" dirty="0"/>
              <a:t>Sources</a:t>
            </a:r>
          </a:p>
        </p:txBody>
      </p:sp>
      <p:sp>
        <p:nvSpPr>
          <p:cNvPr id="3" name="Zástupný obsah 2">
            <a:extLst>
              <a:ext uri="{FF2B5EF4-FFF2-40B4-BE49-F238E27FC236}">
                <a16:creationId xmlns:a16="http://schemas.microsoft.com/office/drawing/2014/main" id="{EA44D059-2DC0-4C46-86E5-F795BCEC4549}"/>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pl-PL" dirty="0"/>
              <a:t>Archiv ČÚZK [online]. </a:t>
            </a:r>
            <a:r>
              <a:rPr lang="cs-CZ" dirty="0"/>
              <a:t>[cit. 30.05.2021]. </a:t>
            </a:r>
            <a:r>
              <a:rPr lang="pl-PL" dirty="0"/>
              <a:t>Dostupné z: </a:t>
            </a:r>
            <a:r>
              <a:rPr lang="pl-PL" dirty="0">
                <a:hlinkClick r:id="rId2"/>
              </a:rPr>
              <a:t>https://ags.cuzk.cz/archiv/</a:t>
            </a:r>
            <a:r>
              <a:rPr lang="pl-PL" dirty="0"/>
              <a:t> </a:t>
            </a:r>
            <a:endParaRPr lang="cs-CZ" dirty="0"/>
          </a:p>
          <a:p>
            <a:pPr marL="342900" indent="-342900">
              <a:buFont typeface="Arial" panose="020B0604020202020204" pitchFamily="34" charset="0"/>
              <a:buChar char="•"/>
            </a:pPr>
            <a:r>
              <a:rPr lang="cs-CZ" dirty="0"/>
              <a:t>Archiv leteckých snímků - IPR Praha [online]. Copyright © [cit. 30.05.2021]. Dostupné z: </a:t>
            </a:r>
            <a:r>
              <a:rPr lang="cs-CZ" dirty="0">
                <a:hlinkClick r:id="rId3"/>
              </a:rPr>
              <a:t>https://app.iprpraha.cz/apl/app/ortofoto-archiv/</a:t>
            </a:r>
            <a:endParaRPr lang="cs-CZ" dirty="0"/>
          </a:p>
          <a:p>
            <a:pPr marL="342900" indent="-342900">
              <a:buFont typeface="Arial" panose="020B0604020202020204" pitchFamily="34" charset="0"/>
              <a:buChar char="•"/>
            </a:pPr>
            <a:r>
              <a:rPr lang="cs-CZ" dirty="0"/>
              <a:t>Daniil Trifonov – Chopin: Fantaisie-Impromptu In C-Sharp Minor, Op. 66 - YouTube. YouTube [online]. Copyright © 2021 Google LLC [cit. 30.05.2021]. Dostupné z: </a:t>
            </a:r>
            <a:r>
              <a:rPr lang="cs-CZ" dirty="0">
                <a:hlinkClick r:id="rId4"/>
              </a:rPr>
              <a:t>https://www.youtube.com/watch?v=Gy5UHK4EeM8</a:t>
            </a:r>
            <a:endParaRPr lang="cs-CZ" dirty="0"/>
          </a:p>
          <a:p>
            <a:pPr marL="342900" indent="-342900">
              <a:buFont typeface="Arial" panose="020B0604020202020204" pitchFamily="34" charset="0"/>
              <a:buChar char="•"/>
            </a:pPr>
            <a:r>
              <a:rPr lang="en-US" dirty="0"/>
              <a:t>GRAPHISOFT – Building Together. GRAPHISOFT – Building Together [online]. Copyright © 2021 GRAPHISOFT. All rights reserved [cit. 30.05.2021]. Dostupné z: </a:t>
            </a:r>
            <a:r>
              <a:rPr lang="en-US" dirty="0">
                <a:hlinkClick r:id="rId5"/>
              </a:rPr>
              <a:t>https://graphisoft.com/</a:t>
            </a:r>
            <a:r>
              <a:rPr lang="cs-CZ" dirty="0"/>
              <a:t> </a:t>
            </a:r>
          </a:p>
          <a:p>
            <a:pPr marL="342900" indent="-342900">
              <a:buFont typeface="Arial" panose="020B0604020202020204" pitchFamily="34" charset="0"/>
              <a:buChar char="•"/>
            </a:pPr>
            <a:r>
              <a:rPr lang="cs-CZ" dirty="0"/>
              <a:t>Twinmotion - Unreal Engine [online]. [cit. 30.05.2021]. Dostupné z: </a:t>
            </a:r>
            <a:r>
              <a:rPr lang="cs-CZ" dirty="0">
                <a:hlinkClick r:id="rId6"/>
              </a:rPr>
              <a:t>https://www.unrealengine.com/en-US/twinmotion</a:t>
            </a:r>
            <a:r>
              <a:rPr lang="cs-CZ" dirty="0"/>
              <a:t> </a:t>
            </a:r>
          </a:p>
        </p:txBody>
      </p:sp>
    </p:spTree>
    <p:extLst>
      <p:ext uri="{BB962C8B-B14F-4D97-AF65-F5344CB8AC3E}">
        <p14:creationId xmlns:p14="http://schemas.microsoft.com/office/powerpoint/2010/main" val="712328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EE35-C4EE-43DC-B051-482912CBBE5F}"/>
              </a:ext>
            </a:extLst>
          </p:cNvPr>
          <p:cNvSpPr>
            <a:spLocks noGrp="1"/>
          </p:cNvSpPr>
          <p:nvPr>
            <p:ph type="title"/>
          </p:nvPr>
        </p:nvSpPr>
        <p:spPr/>
        <p:txBody>
          <a:bodyPr/>
          <a:lstStyle/>
          <a:p>
            <a:r>
              <a:rPr lang="cs-CZ" dirty="0"/>
              <a:t>Sources</a:t>
            </a:r>
          </a:p>
        </p:txBody>
      </p:sp>
      <p:sp>
        <p:nvSpPr>
          <p:cNvPr id="3" name="Zástupný obsah 2">
            <a:extLst>
              <a:ext uri="{FF2B5EF4-FFF2-40B4-BE49-F238E27FC236}">
                <a16:creationId xmlns:a16="http://schemas.microsoft.com/office/drawing/2014/main" id="{EA44D059-2DC0-4C46-86E5-F795BCEC4549}"/>
              </a:ext>
            </a:extLst>
          </p:cNvPr>
          <p:cNvSpPr>
            <a:spLocks noGrp="1"/>
          </p:cNvSpPr>
          <p:nvPr>
            <p:ph idx="1"/>
          </p:nvPr>
        </p:nvSpPr>
        <p:spPr/>
        <p:txBody>
          <a:bodyPr/>
          <a:lstStyle/>
          <a:p>
            <a:pPr marL="342900" indent="-342900">
              <a:buFont typeface="Arial" panose="020B0604020202020204" pitchFamily="34" charset="0"/>
              <a:buChar char="•"/>
            </a:pPr>
            <a:r>
              <a:rPr lang="cs-CZ" dirty="0"/>
              <a:t>Vangelis - Chariots Of Fire - YouTube. YouTube [online]. Copyright © 2021 Google LLC [cit. 30.05.2021]. Dostupné z: </a:t>
            </a:r>
            <a:r>
              <a:rPr lang="cs-CZ" dirty="0">
                <a:hlinkClick r:id="rId2"/>
              </a:rPr>
              <a:t>https://www.youtube.com/watch?v=8a-HfNE3EIo</a:t>
            </a:r>
            <a:r>
              <a:rPr lang="cs-CZ" dirty="0"/>
              <a:t>  </a:t>
            </a:r>
          </a:p>
          <a:p>
            <a:pPr marL="342900" indent="-342900">
              <a:buFont typeface="Arial" panose="020B0604020202020204" pitchFamily="34" charset="0"/>
              <a:buChar char="•"/>
            </a:pPr>
            <a:r>
              <a:rPr lang="cs-CZ" dirty="0"/>
              <a:t>Výkresy - Metropolitní Plán Prahy - IPR Praha [online]. Copyright © [cit. 30.05.2021]. Dostupné z: </a:t>
            </a:r>
            <a:r>
              <a:rPr lang="cs-CZ" dirty="0">
                <a:hlinkClick r:id="rId3"/>
              </a:rPr>
              <a:t>https://plan.app.iprpraha.cz/vykresy/</a:t>
            </a:r>
            <a:r>
              <a:rPr lang="cs-CZ" dirty="0"/>
              <a:t> </a:t>
            </a:r>
          </a:p>
          <a:p>
            <a:pPr marL="342900" indent="-342900">
              <a:buFont typeface="Arial" panose="020B0604020202020204" pitchFamily="34" charset="0"/>
              <a:buChar char="•"/>
            </a:pPr>
            <a:r>
              <a:rPr lang="cs-CZ" dirty="0"/>
              <a:t>Výkresy územního plánu - IPR Praha [online]. Copyright © [cit. 30.05.2021]. Dostupné z: </a:t>
            </a:r>
            <a:r>
              <a:rPr lang="cs-CZ" dirty="0">
                <a:hlinkClick r:id="rId4"/>
              </a:rPr>
              <a:t>https://app.iprpraha.cz/apl/app/vykresyUP/</a:t>
            </a:r>
            <a:r>
              <a:rPr lang="cs-CZ" dirty="0"/>
              <a:t> </a:t>
            </a:r>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3365499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EC01BFE-8911-4685-8890-50F1FC0B370F}"/>
              </a:ext>
            </a:extLst>
          </p:cNvPr>
          <p:cNvSpPr>
            <a:spLocks noGrp="1"/>
          </p:cNvSpPr>
          <p:nvPr>
            <p:ph type="ctrTitle"/>
          </p:nvPr>
        </p:nvSpPr>
        <p:spPr/>
        <p:txBody>
          <a:bodyPr/>
          <a:lstStyle/>
          <a:p>
            <a:br>
              <a:rPr lang="cs-CZ" dirty="0"/>
            </a:br>
            <a:r>
              <a:rPr lang="en-GB" dirty="0"/>
              <a:t>Thank you for your attention</a:t>
            </a:r>
          </a:p>
        </p:txBody>
      </p:sp>
      <p:sp>
        <p:nvSpPr>
          <p:cNvPr id="4" name="Podnadpis 3">
            <a:extLst>
              <a:ext uri="{FF2B5EF4-FFF2-40B4-BE49-F238E27FC236}">
                <a16:creationId xmlns:a16="http://schemas.microsoft.com/office/drawing/2014/main" id="{5B5CAB05-7B23-4BC2-95BA-C3917DB944C5}"/>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88282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23AFC12-F250-455D-B1E0-9BD45D44BAD5}"/>
              </a:ext>
            </a:extLst>
          </p:cNvPr>
          <p:cNvSpPr>
            <a:spLocks noGrp="1"/>
          </p:cNvSpPr>
          <p:nvPr>
            <p:ph type="title"/>
          </p:nvPr>
        </p:nvSpPr>
        <p:spPr/>
        <p:txBody>
          <a:bodyPr/>
          <a:lstStyle/>
          <a:p>
            <a:r>
              <a:rPr lang="en-GB" dirty="0"/>
              <a:t>Location</a:t>
            </a:r>
          </a:p>
        </p:txBody>
      </p:sp>
      <p:sp>
        <p:nvSpPr>
          <p:cNvPr id="5" name="Zástupný obsah 4">
            <a:extLst>
              <a:ext uri="{FF2B5EF4-FFF2-40B4-BE49-F238E27FC236}">
                <a16:creationId xmlns:a16="http://schemas.microsoft.com/office/drawing/2014/main" id="{B0529608-D930-4600-9266-EF1B6912F614}"/>
              </a:ext>
            </a:extLst>
          </p:cNvPr>
          <p:cNvSpPr>
            <a:spLocks noGrp="1"/>
          </p:cNvSpPr>
          <p:nvPr>
            <p:ph idx="1"/>
          </p:nvPr>
        </p:nvSpPr>
        <p:spPr/>
        <p:txBody>
          <a:bodyPr/>
          <a:lstStyle/>
          <a:p>
            <a:r>
              <a:rPr lang="en-GB" dirty="0"/>
              <a:t>Address</a:t>
            </a:r>
            <a:r>
              <a:rPr lang="cs-CZ" dirty="0"/>
              <a:t>:		Veleslavínská 475/4a, 475/4b, 475/4c</a:t>
            </a:r>
          </a:p>
          <a:p>
            <a:r>
              <a:rPr lang="cs-CZ" dirty="0"/>
              <a:t>			162 00 Prague 6 - Veleslavín</a:t>
            </a:r>
          </a:p>
          <a:p>
            <a:r>
              <a:rPr lang="en-GB" dirty="0"/>
              <a:t>Parcel numbers:</a:t>
            </a:r>
            <a:r>
              <a:rPr lang="cs-CZ" dirty="0"/>
              <a:t>	1/1 (</a:t>
            </a:r>
            <a:r>
              <a:rPr lang="en-GB" dirty="0"/>
              <a:t>terrain</a:t>
            </a:r>
            <a:r>
              <a:rPr lang="cs-CZ" dirty="0"/>
              <a:t>)		1/2 (</a:t>
            </a:r>
            <a:r>
              <a:rPr lang="en-GB" dirty="0"/>
              <a:t>building</a:t>
            </a:r>
            <a:r>
              <a:rPr lang="cs-CZ" dirty="0"/>
              <a:t> </a:t>
            </a:r>
            <a:r>
              <a:rPr lang="el-GR" dirty="0"/>
              <a:t>α</a:t>
            </a:r>
            <a:r>
              <a:rPr lang="cs-CZ" dirty="0"/>
              <a:t>)</a:t>
            </a:r>
          </a:p>
          <a:p>
            <a:r>
              <a:rPr lang="cs-CZ" dirty="0"/>
              <a:t>			1/3 (</a:t>
            </a:r>
            <a:r>
              <a:rPr lang="en-GB" dirty="0"/>
              <a:t>building</a:t>
            </a:r>
            <a:r>
              <a:rPr lang="cs-CZ" dirty="0"/>
              <a:t> </a:t>
            </a:r>
            <a:r>
              <a:rPr lang="el-GR" dirty="0"/>
              <a:t>β</a:t>
            </a:r>
            <a:r>
              <a:rPr lang="cs-CZ" dirty="0"/>
              <a:t>)	1/4 (</a:t>
            </a:r>
            <a:r>
              <a:rPr lang="en-GB" dirty="0"/>
              <a:t>building</a:t>
            </a:r>
            <a:r>
              <a:rPr lang="cs-CZ" dirty="0"/>
              <a:t> </a:t>
            </a:r>
            <a:r>
              <a:rPr lang="el-GR" dirty="0"/>
              <a:t>γ</a:t>
            </a:r>
            <a:r>
              <a:rPr lang="cs-CZ" dirty="0"/>
              <a:t>)</a:t>
            </a:r>
          </a:p>
          <a:p>
            <a:r>
              <a:rPr lang="en-GB" dirty="0"/>
              <a:t>Cadastral</a:t>
            </a:r>
            <a:r>
              <a:rPr lang="cs-CZ" dirty="0"/>
              <a:t> area:	Veleslavín [729353]</a:t>
            </a:r>
          </a:p>
          <a:p>
            <a:r>
              <a:rPr lang="cs-CZ" dirty="0"/>
              <a:t>City:			City </a:t>
            </a:r>
            <a:r>
              <a:rPr lang="en-GB" dirty="0"/>
              <a:t>of</a:t>
            </a:r>
            <a:r>
              <a:rPr lang="cs-CZ" dirty="0"/>
              <a:t> Prague [554782]</a:t>
            </a:r>
          </a:p>
          <a:p>
            <a:r>
              <a:rPr lang="cs-CZ" dirty="0"/>
              <a:t>GPS </a:t>
            </a:r>
            <a:r>
              <a:rPr lang="en-GB" dirty="0"/>
              <a:t>coordinates</a:t>
            </a:r>
            <a:r>
              <a:rPr lang="cs-CZ" dirty="0"/>
              <a:t>:	N 50°5.59307', E 14°20.99288'</a:t>
            </a:r>
          </a:p>
        </p:txBody>
      </p:sp>
    </p:spTree>
    <p:extLst>
      <p:ext uri="{BB962C8B-B14F-4D97-AF65-F5344CB8AC3E}">
        <p14:creationId xmlns:p14="http://schemas.microsoft.com/office/powerpoint/2010/main" val="73504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DBEEA2-CDCF-47D4-AB2C-50932B3B4103}"/>
              </a:ext>
            </a:extLst>
          </p:cNvPr>
          <p:cNvSpPr>
            <a:spLocks noGrp="1"/>
          </p:cNvSpPr>
          <p:nvPr>
            <p:ph type="title"/>
          </p:nvPr>
        </p:nvSpPr>
        <p:spPr/>
        <p:txBody>
          <a:bodyPr/>
          <a:lstStyle/>
          <a:p>
            <a:r>
              <a:rPr lang="en-GB" dirty="0"/>
              <a:t>Situation</a:t>
            </a:r>
          </a:p>
        </p:txBody>
      </p:sp>
      <p:pic>
        <p:nvPicPr>
          <p:cNvPr id="5" name="Zástupný obsah 4" descr="Obsah obrázku mapa&#10;&#10;Popis byl vytvořen automaticky">
            <a:extLst>
              <a:ext uri="{FF2B5EF4-FFF2-40B4-BE49-F238E27FC236}">
                <a16:creationId xmlns:a16="http://schemas.microsoft.com/office/drawing/2014/main" id="{4334F12F-C4BF-421F-B723-8DCEFBC601E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2705" y="0"/>
            <a:ext cx="6859295" cy="6859295"/>
          </a:xfrm>
        </p:spPr>
      </p:pic>
      <p:pic>
        <p:nvPicPr>
          <p:cNvPr id="7" name="Obrázek 6" descr="Obsah obrázku mapa&#10;&#10;Popis byl vytvořen automaticky">
            <a:extLst>
              <a:ext uri="{FF2B5EF4-FFF2-40B4-BE49-F238E27FC236}">
                <a16:creationId xmlns:a16="http://schemas.microsoft.com/office/drawing/2014/main" id="{D86963C9-10EC-4BB3-970A-B2C39E381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7" y="2887934"/>
            <a:ext cx="5148552" cy="3765884"/>
          </a:xfrm>
          <a:prstGeom prst="rect">
            <a:avLst/>
          </a:prstGeom>
        </p:spPr>
      </p:pic>
    </p:spTree>
    <p:extLst>
      <p:ext uri="{BB962C8B-B14F-4D97-AF65-F5344CB8AC3E}">
        <p14:creationId xmlns:p14="http://schemas.microsoft.com/office/powerpoint/2010/main" val="122653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3D0EF3-3C45-4C4F-A901-78FC9CD58C4A}"/>
              </a:ext>
            </a:extLst>
          </p:cNvPr>
          <p:cNvSpPr>
            <a:spLocks noGrp="1"/>
          </p:cNvSpPr>
          <p:nvPr>
            <p:ph type="title"/>
          </p:nvPr>
        </p:nvSpPr>
        <p:spPr/>
        <p:txBody>
          <a:bodyPr/>
          <a:lstStyle/>
          <a:p>
            <a:r>
              <a:rPr lang="en-GB" dirty="0"/>
              <a:t>Historical </a:t>
            </a:r>
            <a:br>
              <a:rPr lang="cs-CZ" dirty="0"/>
            </a:br>
            <a:r>
              <a:rPr lang="en-GB" dirty="0"/>
              <a:t>development</a:t>
            </a:r>
          </a:p>
        </p:txBody>
      </p:sp>
      <p:pic>
        <p:nvPicPr>
          <p:cNvPr id="9" name="Zástupný obsah 8" descr="Obsah obrázku mapa&#10;&#10;Popis byl vytvořen automaticky">
            <a:extLst>
              <a:ext uri="{FF2B5EF4-FFF2-40B4-BE49-F238E27FC236}">
                <a16:creationId xmlns:a16="http://schemas.microsoft.com/office/drawing/2014/main" id="{24EC1B45-50BC-4151-A081-5AF5440BA23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790" r="6234"/>
          <a:stretch/>
        </p:blipFill>
        <p:spPr>
          <a:xfrm>
            <a:off x="4512820" y="342899"/>
            <a:ext cx="7679180" cy="6172201"/>
          </a:xfrm>
        </p:spPr>
      </p:pic>
      <p:pic>
        <p:nvPicPr>
          <p:cNvPr id="11" name="Obrázek 10" descr="Obsah obrázku obří dopravní uzel&#10;&#10;Popis byl vytvořen automaticky">
            <a:extLst>
              <a:ext uri="{FF2B5EF4-FFF2-40B4-BE49-F238E27FC236}">
                <a16:creationId xmlns:a16="http://schemas.microsoft.com/office/drawing/2014/main" id="{34DA45B9-96AA-45DF-AE78-60FFEFBDF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28" y="3024526"/>
            <a:ext cx="3743673" cy="3353981"/>
          </a:xfrm>
          <a:prstGeom prst="rect">
            <a:avLst/>
          </a:prstGeom>
        </p:spPr>
      </p:pic>
      <p:sp>
        <p:nvSpPr>
          <p:cNvPr id="12" name="Ovál 11">
            <a:extLst>
              <a:ext uri="{FF2B5EF4-FFF2-40B4-BE49-F238E27FC236}">
                <a16:creationId xmlns:a16="http://schemas.microsoft.com/office/drawing/2014/main" id="{4D758F3B-7292-4C1F-965B-AB6C54C6FE05}"/>
              </a:ext>
            </a:extLst>
          </p:cNvPr>
          <p:cNvSpPr/>
          <p:nvPr/>
        </p:nvSpPr>
        <p:spPr>
          <a:xfrm>
            <a:off x="2164995" y="4701516"/>
            <a:ext cx="216569" cy="21656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75187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DC8804-83AA-497B-9B54-510123CE74EE}"/>
              </a:ext>
            </a:extLst>
          </p:cNvPr>
          <p:cNvSpPr>
            <a:spLocks noGrp="1"/>
          </p:cNvSpPr>
          <p:nvPr>
            <p:ph type="title"/>
          </p:nvPr>
        </p:nvSpPr>
        <p:spPr/>
        <p:txBody>
          <a:bodyPr/>
          <a:lstStyle/>
          <a:p>
            <a:r>
              <a:rPr lang="en-GB" dirty="0"/>
              <a:t>Detailed</a:t>
            </a:r>
            <a:br>
              <a:rPr lang="en-GB" dirty="0"/>
            </a:br>
            <a:r>
              <a:rPr lang="en-GB" dirty="0"/>
              <a:t>situation</a:t>
            </a:r>
          </a:p>
        </p:txBody>
      </p:sp>
      <p:pic>
        <p:nvPicPr>
          <p:cNvPr id="5" name="Zástupný obsah 4" descr="Obsah obrázku text&#10;&#10;Popis byl vytvořen automaticky">
            <a:extLst>
              <a:ext uri="{FF2B5EF4-FFF2-40B4-BE49-F238E27FC236}">
                <a16:creationId xmlns:a16="http://schemas.microsoft.com/office/drawing/2014/main" id="{6FB952E5-8DCE-43C0-A6EA-1613D0BBBB1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288" t="12793" r="4279" b="10640"/>
          <a:stretch/>
        </p:blipFill>
        <p:spPr>
          <a:xfrm>
            <a:off x="3743625" y="1152663"/>
            <a:ext cx="8448375" cy="5058000"/>
          </a:xfrm>
        </p:spPr>
      </p:pic>
      <p:pic>
        <p:nvPicPr>
          <p:cNvPr id="7" name="Obrázek 6">
            <a:extLst>
              <a:ext uri="{FF2B5EF4-FFF2-40B4-BE49-F238E27FC236}">
                <a16:creationId xmlns:a16="http://schemas.microsoft.com/office/drawing/2014/main" id="{A1163F9E-D5ED-4D4F-9766-FE1A5AE32A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012" r="64349" b="90702"/>
          <a:stretch/>
        </p:blipFill>
        <p:spPr>
          <a:xfrm>
            <a:off x="4331367" y="1392110"/>
            <a:ext cx="1419727" cy="637674"/>
          </a:xfrm>
          <a:prstGeom prst="rect">
            <a:avLst/>
          </a:prstGeom>
        </p:spPr>
      </p:pic>
      <p:pic>
        <p:nvPicPr>
          <p:cNvPr id="10" name="Obrázek 9">
            <a:extLst>
              <a:ext uri="{FF2B5EF4-FFF2-40B4-BE49-F238E27FC236}">
                <a16:creationId xmlns:a16="http://schemas.microsoft.com/office/drawing/2014/main" id="{53ED1698-E7E2-424A-A574-5DF29C648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1" t="19749" r="2500" b="13124"/>
          <a:stretch/>
        </p:blipFill>
        <p:spPr>
          <a:xfrm>
            <a:off x="360000" y="3104147"/>
            <a:ext cx="3140754" cy="3106516"/>
          </a:xfrm>
          <a:prstGeom prst="rect">
            <a:avLst/>
          </a:prstGeom>
        </p:spPr>
      </p:pic>
    </p:spTree>
    <p:extLst>
      <p:ext uri="{BB962C8B-B14F-4D97-AF65-F5344CB8AC3E}">
        <p14:creationId xmlns:p14="http://schemas.microsoft.com/office/powerpoint/2010/main" val="4036727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010430-7057-4BEF-BDB9-86F2DAFC1DA9}"/>
              </a:ext>
            </a:extLst>
          </p:cNvPr>
          <p:cNvSpPr>
            <a:spLocks noGrp="1"/>
          </p:cNvSpPr>
          <p:nvPr>
            <p:ph type="title"/>
          </p:nvPr>
        </p:nvSpPr>
        <p:spPr/>
        <p:txBody>
          <a:bodyPr/>
          <a:lstStyle/>
          <a:p>
            <a:r>
              <a:rPr lang="en-GB" dirty="0"/>
              <a:t>Urban plan</a:t>
            </a:r>
          </a:p>
        </p:txBody>
      </p:sp>
      <p:pic>
        <p:nvPicPr>
          <p:cNvPr id="5" name="Zástupný obsah 4" descr="Obsah obrázku mapa&#10;&#10;Popis byl vytvořen automaticky">
            <a:extLst>
              <a:ext uri="{FF2B5EF4-FFF2-40B4-BE49-F238E27FC236}">
                <a16:creationId xmlns:a16="http://schemas.microsoft.com/office/drawing/2014/main" id="{15F86034-0539-4FAF-993D-CB4FCFDF50B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789" t="10481" r="5405" b="5308"/>
          <a:stretch/>
        </p:blipFill>
        <p:spPr>
          <a:xfrm>
            <a:off x="6834269" y="0"/>
            <a:ext cx="4997731" cy="6858000"/>
          </a:xfrm>
        </p:spPr>
      </p:pic>
      <p:pic>
        <p:nvPicPr>
          <p:cNvPr id="7" name="Obrázek 6" descr="Obsah obrázku mapa&#10;&#10;Popis byl vytvořen automaticky">
            <a:extLst>
              <a:ext uri="{FF2B5EF4-FFF2-40B4-BE49-F238E27FC236}">
                <a16:creationId xmlns:a16="http://schemas.microsoft.com/office/drawing/2014/main" id="{3172446B-DDC3-427F-B7BA-8B5E55E5FA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8" t="34217" r="14622" b="28928"/>
          <a:stretch/>
        </p:blipFill>
        <p:spPr>
          <a:xfrm>
            <a:off x="360000" y="2510218"/>
            <a:ext cx="6087979" cy="4355431"/>
          </a:xfrm>
          <a:prstGeom prst="rect">
            <a:avLst/>
          </a:prstGeom>
        </p:spPr>
      </p:pic>
    </p:spTree>
    <p:extLst>
      <p:ext uri="{BB962C8B-B14F-4D97-AF65-F5344CB8AC3E}">
        <p14:creationId xmlns:p14="http://schemas.microsoft.com/office/powerpoint/2010/main" val="60811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D71460-8A9D-40A3-ABCB-449DE4D7C761}"/>
              </a:ext>
            </a:extLst>
          </p:cNvPr>
          <p:cNvSpPr>
            <a:spLocks noGrp="1"/>
          </p:cNvSpPr>
          <p:nvPr>
            <p:ph type="title"/>
          </p:nvPr>
        </p:nvSpPr>
        <p:spPr/>
        <p:txBody>
          <a:bodyPr/>
          <a:lstStyle/>
          <a:p>
            <a:r>
              <a:rPr lang="en-GB" dirty="0"/>
              <a:t>Surroundings</a:t>
            </a:r>
          </a:p>
        </p:txBody>
      </p:sp>
      <p:pic>
        <p:nvPicPr>
          <p:cNvPr id="5" name="Zástupný obsah 4" descr="Obsah obrázku text, obloha, exteriér, silnice&#10;&#10;Popis byl vytvořen automaticky">
            <a:extLst>
              <a:ext uri="{FF2B5EF4-FFF2-40B4-BE49-F238E27FC236}">
                <a16:creationId xmlns:a16="http://schemas.microsoft.com/office/drawing/2014/main" id="{B8648E7A-41C5-4AC0-AC49-10CC2D1A96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84717" y="673768"/>
            <a:ext cx="7347283" cy="5510463"/>
          </a:xfrm>
        </p:spPr>
      </p:pic>
      <p:pic>
        <p:nvPicPr>
          <p:cNvPr id="6" name="Obrázek 5" descr="Obsah obrázku obří dopravní uzel&#10;&#10;Popis byl vytvořen automaticky">
            <a:extLst>
              <a:ext uri="{FF2B5EF4-FFF2-40B4-BE49-F238E27FC236}">
                <a16:creationId xmlns:a16="http://schemas.microsoft.com/office/drawing/2014/main" id="{0AC6C6AD-8B81-499A-80BE-917764F38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02" y="2830250"/>
            <a:ext cx="3743673" cy="3353981"/>
          </a:xfrm>
          <a:prstGeom prst="rect">
            <a:avLst/>
          </a:prstGeom>
        </p:spPr>
      </p:pic>
      <p:sp>
        <p:nvSpPr>
          <p:cNvPr id="7" name="Ovál 6">
            <a:extLst>
              <a:ext uri="{FF2B5EF4-FFF2-40B4-BE49-F238E27FC236}">
                <a16:creationId xmlns:a16="http://schemas.microsoft.com/office/drawing/2014/main" id="{4E2B3613-3DC6-423E-9345-644DE8F81D18}"/>
              </a:ext>
            </a:extLst>
          </p:cNvPr>
          <p:cNvSpPr/>
          <p:nvPr/>
        </p:nvSpPr>
        <p:spPr>
          <a:xfrm>
            <a:off x="2333438" y="4362862"/>
            <a:ext cx="157100" cy="1571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294057123"/>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chnika">
      <a:majorFont>
        <a:latin typeface="Technika-Bold"/>
        <a:ea typeface=""/>
        <a:cs typeface=""/>
      </a:majorFont>
      <a:minorFont>
        <a:latin typeface="Technika"/>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6" id="{840E88E9-04A3-485D-B4AE-007D01DBF3CC}" vid="{9E63340C-D767-4B20-9C47-981276A867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ad7735f-1c86-4607-a64f-05c68fe3b471">UJZ2J4EAAFWR-1977339832-3782</_dlc_DocId>
    <_dlc_DocIdUrl xmlns="3ad7735f-1c86-4607-a64f-05c68fe3b471">
      <Url>https://sharepoint.cvut.cz/inforek/ma/_layouts/15/DocIdRedir.aspx?ID=UJZ2J4EAAFWR-1977339832-3782</Url>
      <Description>UJZ2J4EAAFWR-1977339832-3782</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DE5C044A744A63418EA28A7D289BCFBD" ma:contentTypeVersion="4" ma:contentTypeDescription="Vytvoří nový dokument" ma:contentTypeScope="" ma:versionID="33b736187460d8bae6ad38dc35208c36">
  <xsd:schema xmlns:xsd="http://www.w3.org/2001/XMLSchema" xmlns:xs="http://www.w3.org/2001/XMLSchema" xmlns:p="http://schemas.microsoft.com/office/2006/metadata/properties" xmlns:ns2="1f21efa9-a403-444a-8169-4661883491ca" xmlns:ns3="3ad7735f-1c86-4607-a64f-05c68fe3b471" targetNamespace="http://schemas.microsoft.com/office/2006/metadata/properties" ma:root="true" ma:fieldsID="09e543d9867ec2612c1599c5055a471b" ns2:_="" ns3:_="">
    <xsd:import namespace="1f21efa9-a403-444a-8169-4661883491ca"/>
    <xsd:import namespace="3ad7735f-1c86-4607-a64f-05c68fe3b471"/>
    <xsd:element name="properties">
      <xsd:complexType>
        <xsd:sequence>
          <xsd:element name="documentManagement">
            <xsd:complexType>
              <xsd:all>
                <xsd:element ref="ns2:SharedWithUser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21efa9-a403-444a-8169-4661883491ca"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ad7735f-1c86-4607-a64f-05c68fe3b471" elementFormDefault="qualified">
    <xsd:import namespace="http://schemas.microsoft.com/office/2006/documentManagement/types"/>
    <xsd:import namespace="http://schemas.microsoft.com/office/infopath/2007/PartnerControls"/>
    <xsd:element name="_dlc_DocId" ma:index="9" nillable="true" ma:displayName="Hodnota ID dokumentu" ma:description="Hodnota ID dokumentu přiřazená této položce" ma:internalName="_dlc_DocId" ma:readOnly="true">
      <xsd:simpleType>
        <xsd:restriction base="dms:Text"/>
      </xsd:simpleType>
    </xsd:element>
    <xsd:element name="_dlc_DocIdUrl" ma:index="10" nillable="true" ma:displayName="ID dokumentu" ma:description="Trvalý odkaz na tento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Zachovat ID" ma:description="Ponechat ID po přidání"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85C1A1-9FE6-4F94-BA83-DCCDE48316C2}">
  <ds:schemaRefs>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3ad7735f-1c86-4607-a64f-05c68fe3b471"/>
    <ds:schemaRef ds:uri="http://schemas.microsoft.com/office/2006/metadata/properties"/>
    <ds:schemaRef ds:uri="http://schemas.microsoft.com/office/infopath/2007/PartnerControls"/>
    <ds:schemaRef ds:uri="1f21efa9-a403-444a-8169-4661883491ca"/>
    <ds:schemaRef ds:uri="http://purl.org/dc/dcmitype/"/>
  </ds:schemaRefs>
</ds:datastoreItem>
</file>

<file path=customXml/itemProps2.xml><?xml version="1.0" encoding="utf-8"?>
<ds:datastoreItem xmlns:ds="http://schemas.openxmlformats.org/officeDocument/2006/customXml" ds:itemID="{0543E074-34AA-4A66-80E9-085D250E980D}">
  <ds:schemaRefs>
    <ds:schemaRef ds:uri="http://schemas.microsoft.com/sharepoint/events"/>
  </ds:schemaRefs>
</ds:datastoreItem>
</file>

<file path=customXml/itemProps3.xml><?xml version="1.0" encoding="utf-8"?>
<ds:datastoreItem xmlns:ds="http://schemas.openxmlformats.org/officeDocument/2006/customXml" ds:itemID="{BD2502E8-AD9C-47FF-B2B4-C474A1486CE0}">
  <ds:schemaRefs>
    <ds:schemaRef ds:uri="http://schemas.microsoft.com/sharepoint/v3/contenttype/forms"/>
  </ds:schemaRefs>
</ds:datastoreItem>
</file>

<file path=customXml/itemProps4.xml><?xml version="1.0" encoding="utf-8"?>
<ds:datastoreItem xmlns:ds="http://schemas.openxmlformats.org/officeDocument/2006/customXml" ds:itemID="{BFB4EA2B-6DB7-4882-BA5A-239848E2A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21efa9-a403-444a-8169-4661883491ca"/>
    <ds:schemaRef ds:uri="3ad7735f-1c86-4607-a64f-05c68fe3b4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EKC MUSEION</Template>
  <TotalTime>432</TotalTime>
  <Words>711</Words>
  <Application>Microsoft Office PowerPoint</Application>
  <PresentationFormat>Širokoúhlá obrazovka</PresentationFormat>
  <Paragraphs>61</Paragraphs>
  <Slides>35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35</vt:i4>
      </vt:variant>
    </vt:vector>
  </HeadingPairs>
  <TitlesOfParts>
    <vt:vector size="39" baseType="lpstr">
      <vt:lpstr>Technika</vt:lpstr>
      <vt:lpstr>Technika-Bold</vt:lpstr>
      <vt:lpstr>Arial</vt:lpstr>
      <vt:lpstr>Motiv Office</vt:lpstr>
      <vt:lpstr>European cultural centre MUSEION</vt:lpstr>
      <vt:lpstr>Česká verze anotace</vt:lpstr>
      <vt:lpstr>English version of annotation</vt:lpstr>
      <vt:lpstr>Location</vt:lpstr>
      <vt:lpstr>Situation</vt:lpstr>
      <vt:lpstr>Historical  development</vt:lpstr>
      <vt:lpstr>Detailed situation</vt:lpstr>
      <vt:lpstr>Urban plan</vt:lpstr>
      <vt:lpstr>Surroundings</vt:lpstr>
      <vt:lpstr>Surroundings</vt:lpstr>
      <vt:lpstr>Surroundings</vt:lpstr>
      <vt:lpstr>Surroundings</vt:lpstr>
      <vt:lpstr> Building α</vt:lpstr>
      <vt:lpstr>1st floor</vt:lpstr>
      <vt:lpstr>Basement</vt:lpstr>
      <vt:lpstr>2nd floor</vt:lpstr>
      <vt:lpstr>View and section</vt:lpstr>
      <vt:lpstr> Building β</vt:lpstr>
      <vt:lpstr>1st floor</vt:lpstr>
      <vt:lpstr>Basement</vt:lpstr>
      <vt:lpstr>2nd floor</vt:lpstr>
      <vt:lpstr>View and section</vt:lpstr>
      <vt:lpstr> Building γ</vt:lpstr>
      <vt:lpstr>1st floor</vt:lpstr>
      <vt:lpstr>Basement</vt:lpstr>
      <vt:lpstr>2nd floor</vt:lpstr>
      <vt:lpstr>View and section</vt:lpstr>
      <vt:lpstr>Prezentace aplikace PowerPoint</vt:lpstr>
      <vt:lpstr>Prezentace aplikace PowerPoint</vt:lpstr>
      <vt:lpstr>Prezentace aplikace PowerPoint</vt:lpstr>
      <vt:lpstr>Prezentace aplikace PowerPoint</vt:lpstr>
      <vt:lpstr>Prezentace aplikace PowerPoint</vt:lpstr>
      <vt:lpstr>Sources</vt:lpstr>
      <vt:lpstr>Sources</vt:lpstr>
      <vt:lpstr> 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Mario Barra</dc:creator>
  <cp:lastModifiedBy>Mario Barra</cp:lastModifiedBy>
  <cp:revision>21</cp:revision>
  <dcterms:created xsi:type="dcterms:W3CDTF">2021-05-28T21:28:31Z</dcterms:created>
  <dcterms:modified xsi:type="dcterms:W3CDTF">2021-06-01T19:36:15Z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0x010100DE5C044A744A63418EA28A7D289BCFBD</vt:lpwstr>
  </property>
  <property fmtid="{D5CDD505-2E9C-101B-9397-08002B2CF9AE}" pid="3" name="_dlc_DocIdItemGuid">
    <vt:lpwstr>14d1f9ac-e84a-49fe-9f04-582c4e834f76</vt:lpwstr>
  </property>
</Properties>
</file>